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6" r:id="rId2"/>
    <p:sldId id="257" r:id="rId3"/>
    <p:sldId id="258" r:id="rId4"/>
    <p:sldId id="259" r:id="rId5"/>
    <p:sldId id="260" r:id="rId6"/>
    <p:sldId id="256" r:id="rId7"/>
    <p:sldId id="336" r:id="rId8"/>
    <p:sldId id="338" r:id="rId9"/>
    <p:sldId id="340" r:id="rId10"/>
    <p:sldId id="341" r:id="rId11"/>
    <p:sldId id="344" r:id="rId12"/>
    <p:sldId id="352" r:id="rId13"/>
    <p:sldId id="353" r:id="rId14"/>
    <p:sldId id="333" r:id="rId15"/>
    <p:sldId id="345" r:id="rId16"/>
    <p:sldId id="349" r:id="rId17"/>
    <p:sldId id="277" r:id="rId18"/>
    <p:sldId id="339" r:id="rId19"/>
    <p:sldId id="347" r:id="rId20"/>
    <p:sldId id="348" r:id="rId21"/>
    <p:sldId id="337" r:id="rId22"/>
    <p:sldId id="343" r:id="rId23"/>
    <p:sldId id="342" r:id="rId24"/>
    <p:sldId id="263" r:id="rId25"/>
    <p:sldId id="350" r:id="rId26"/>
    <p:sldId id="351" r:id="rId2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67"/>
    <p:restoredTop sz="95890"/>
  </p:normalViewPr>
  <p:slideViewPr>
    <p:cSldViewPr snapToGrid="0" snapToObjects="1">
      <p:cViewPr varScale="1">
        <p:scale>
          <a:sx n="104" d="100"/>
          <a:sy n="104" d="100"/>
        </p:scale>
        <p:origin x="22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EE9B-789C-D349-855D-91B18A242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A15BD-15B3-E840-9860-DB23338B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E9BF-7F86-BD43-BAF0-5FB70D7B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0756-95F8-CD44-9FFB-DA6B85FB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C89C-23AE-7347-9F68-760B1CE7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93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EF22-6CDD-364F-8CCB-E411E253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5F78A-CE62-5C43-AD7E-59E7C21BD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71FDF-E948-974D-8558-3B4B4A5E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082C-7CB7-FC43-9FAB-2960C87C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CF767-5A9E-E344-9AC1-62F07014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755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8196F-B14C-3040-817B-EFE6744B8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16C0-602B-8D49-8EDD-3724F9CA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1151-09F0-6841-9502-5682ACD1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A54E-F56C-1246-BB4D-FB99666F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039E9-3D06-3143-A301-F4431BD1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504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AFA3-2B01-2F47-AF2F-885BB74F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B121-6E17-1149-9C50-4E6EE54A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33CA-9C07-7547-848E-D49711C6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4F2A-78DE-854E-A573-3C151024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DE2C-371A-234A-A390-5EBB633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819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8F69-A6F6-B248-A97A-61BC2640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E0FA-DDB9-5140-9820-686E739DB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B1CF-972F-7549-A138-7B84D427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24FF-23BF-E641-876C-5CA34AB0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40E4-09D8-7E46-9DE0-DBC79BC6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459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7516-B726-CE41-84EF-60B15B9C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C3FA-02E5-C340-A033-5D14F35B4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09537-4DF0-3645-B39F-6131422C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D201E-D3A4-F241-B275-9B35CC79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730F1-C149-984B-A56F-503263DB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DCC16-0460-454C-A5D8-4A4CF30C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58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E5F4-0763-114F-BB4A-950DA09A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5B00E-7730-544D-826A-0F8B0132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F2E2C-AC06-824D-BEF9-E804AF1A7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813B0-F44F-E84C-A129-8C9E0D344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35E7E-EFB3-9044-AE2A-716BCC8A2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90B11B-E907-624E-B4C3-6A627D50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4A848-D53F-1449-A6FD-92FD608B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323E0-F782-C748-B13C-BCAEA833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728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42D1-E664-B64E-8F22-C7B0650F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E1A8D-E3A3-ED4A-8461-2793AEFC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6BEF-E45E-AF4E-977B-9D7C03ED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1A85B-D48A-1246-B9FD-89908DF8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969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58424-2CC6-094F-AC12-51AFAEA0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C42E9-6C11-8A4E-BF02-6608FFD9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FA48-359F-2049-8092-0A88FC89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274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7FD0-2D09-0241-9DEB-8E75D57B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4540-DD53-6A43-82D9-7A708A80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E4746-07A3-3E41-A6CB-522B5328A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34D09-7D05-D944-9521-834E9410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784A4-132E-924E-869C-A75C55C6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6B2D0-5E08-204F-AB66-3AD03F25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569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561B-5662-204D-9FBE-961D7FC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82E8C-96F1-1C4E-94DC-C93053580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A5F09-141A-4749-B773-4B2CDDB47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8DE8-3882-B24C-B4BF-035EC4A1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6C22-E53E-494D-9717-F0A5CEDB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BCCE8-78D4-0242-9A28-ED26A06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4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50AD-39F6-B247-81F3-BCD404AB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74EE-8476-FD4C-98CE-CE4D9F4E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9ECB-DA76-2E4F-8ABB-7E4E0CF84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7D805-5C57-8F4C-945F-05CCD59BC174}" type="datetimeFigureOut">
              <a:rPr lang="en-CN" smtClean="0"/>
              <a:t>2022/3/1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AD44-4EFE-F74A-8B93-E2B9A709D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272F-B6C4-7742-8AD6-4DF9BF519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350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1F0B-DA3D-F649-96A8-840C4799AD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以下四页为报告要求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4D265-2E14-0E4D-8E0F-2D4BCAE46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9144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E3614-A8B5-E845-8573-A454A4D4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7"/>
          <a:stretch/>
        </p:blipFill>
        <p:spPr>
          <a:xfrm>
            <a:off x="738130" y="1651507"/>
            <a:ext cx="6669872" cy="436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5DB8E-FA32-8C48-A0CD-269DD7F24F46}"/>
              </a:ext>
            </a:extLst>
          </p:cNvPr>
          <p:cNvSpPr txBox="1"/>
          <p:nvPr/>
        </p:nvSpPr>
        <p:spPr>
          <a:xfrm>
            <a:off x="1103667" y="6257019"/>
            <a:ext cx="63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CN" sz="1400" dirty="0"/>
              <a:t>Current</a:t>
            </a:r>
            <a:r>
              <a:rPr lang="en-US" altLang="zh-CN" sz="1400" dirty="0" err="1"/>
              <a:t>ly</a:t>
            </a:r>
            <a:r>
              <a:rPr lang="zh-CN" altLang="en-US" sz="1400" dirty="0"/>
              <a:t> </a:t>
            </a:r>
            <a:r>
              <a:rPr lang="en-US" altLang="zh-CN" sz="1400" dirty="0"/>
              <a:t>active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families</a:t>
            </a:r>
            <a:r>
              <a:rPr lang="zh-CN" altLang="en-US" sz="1400" dirty="0"/>
              <a:t> </a:t>
            </a:r>
            <a:r>
              <a:rPr lang="en-US" altLang="zh-CN" sz="1400" dirty="0"/>
              <a:t>(granted</a:t>
            </a:r>
            <a:r>
              <a:rPr lang="zh-CN" altLang="en-US" sz="1400" dirty="0"/>
              <a:t> </a:t>
            </a:r>
            <a:r>
              <a:rPr lang="en-US" altLang="zh-CN" sz="1400" dirty="0"/>
              <a:t>vs</a:t>
            </a:r>
            <a:r>
              <a:rPr lang="zh-CN" altLang="en-US" sz="1400" dirty="0"/>
              <a:t> </a:t>
            </a:r>
            <a:r>
              <a:rPr lang="en-US" altLang="zh-CN" sz="1400" dirty="0"/>
              <a:t>pending)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organization.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2238A-E801-B54D-84F4-CEE1B92C1BAE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555F3-A99B-6D4D-AEE9-5A4DB46E2508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786DD-D51E-1E48-8B3D-63CD9BBB5360}"/>
              </a:ext>
            </a:extLst>
          </p:cNvPr>
          <p:cNvSpPr txBox="1"/>
          <p:nvPr/>
        </p:nvSpPr>
        <p:spPr>
          <a:xfrm>
            <a:off x="1513152" y="287411"/>
            <a:ext cx="102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Granted/Pending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ratio</a:t>
            </a:r>
            <a:endParaRPr lang="en-C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EC3C8-1D83-9A48-ADAC-B587C824AA18}"/>
              </a:ext>
            </a:extLst>
          </p:cNvPr>
          <p:cNvSpPr txBox="1"/>
          <p:nvPr/>
        </p:nvSpPr>
        <p:spPr>
          <a:xfrm>
            <a:off x="1073050" y="1488709"/>
            <a:ext cx="138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644%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FF1E2-086F-0545-81A0-AE02278A2B0E}"/>
              </a:ext>
            </a:extLst>
          </p:cNvPr>
          <p:cNvSpPr txBox="1"/>
          <p:nvPr/>
        </p:nvSpPr>
        <p:spPr>
          <a:xfrm>
            <a:off x="1689995" y="2702814"/>
            <a:ext cx="77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650%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0ADA8-C58A-5F4E-9515-78F1ABAAA25D}"/>
              </a:ext>
            </a:extLst>
          </p:cNvPr>
          <p:cNvSpPr txBox="1"/>
          <p:nvPr/>
        </p:nvSpPr>
        <p:spPr>
          <a:xfrm>
            <a:off x="2261036" y="2773839"/>
            <a:ext cx="77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5.7%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EC8AD-4E91-9D49-8669-C4E3472133AB}"/>
              </a:ext>
            </a:extLst>
          </p:cNvPr>
          <p:cNvSpPr txBox="1"/>
          <p:nvPr/>
        </p:nvSpPr>
        <p:spPr>
          <a:xfrm>
            <a:off x="2856689" y="3121303"/>
            <a:ext cx="77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163%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8FBD3-BD3A-C544-B1AC-A2C2835C57F9}"/>
              </a:ext>
            </a:extLst>
          </p:cNvPr>
          <p:cNvSpPr txBox="1"/>
          <p:nvPr/>
        </p:nvSpPr>
        <p:spPr>
          <a:xfrm>
            <a:off x="3462619" y="3850025"/>
            <a:ext cx="77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369%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0A716-D75D-B24F-92CC-4EB2E4D526FF}"/>
              </a:ext>
            </a:extLst>
          </p:cNvPr>
          <p:cNvSpPr txBox="1"/>
          <p:nvPr/>
        </p:nvSpPr>
        <p:spPr>
          <a:xfrm>
            <a:off x="4010288" y="4037209"/>
            <a:ext cx="77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120%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0B4EA-F520-FE47-8559-B7456B7B1E4F}"/>
              </a:ext>
            </a:extLst>
          </p:cNvPr>
          <p:cNvSpPr txBox="1"/>
          <p:nvPr/>
        </p:nvSpPr>
        <p:spPr>
          <a:xfrm>
            <a:off x="4564977" y="4037209"/>
            <a:ext cx="8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1600%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AEAA4-7271-D149-9AF2-D1347BE04A50}"/>
              </a:ext>
            </a:extLst>
          </p:cNvPr>
          <p:cNvSpPr txBox="1"/>
          <p:nvPr/>
        </p:nvSpPr>
        <p:spPr>
          <a:xfrm>
            <a:off x="5240678" y="4041181"/>
            <a:ext cx="8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19%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0AD01-3BC2-8B43-BE8A-49C28789B544}"/>
              </a:ext>
            </a:extLst>
          </p:cNvPr>
          <p:cNvSpPr txBox="1"/>
          <p:nvPr/>
        </p:nvSpPr>
        <p:spPr>
          <a:xfrm>
            <a:off x="5798868" y="4078100"/>
            <a:ext cx="8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188%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575F18-597B-FB44-B3F7-D16AF6C5433E}"/>
              </a:ext>
            </a:extLst>
          </p:cNvPr>
          <p:cNvSpPr txBox="1"/>
          <p:nvPr/>
        </p:nvSpPr>
        <p:spPr>
          <a:xfrm>
            <a:off x="6995711" y="2412694"/>
            <a:ext cx="4737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Most promising partners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(Granted/Pending</a:t>
            </a:r>
            <a:r>
              <a:rPr lang="zh-CN" altLang="en-US" dirty="0"/>
              <a:t> </a:t>
            </a:r>
            <a:r>
              <a:rPr lang="en-US" altLang="zh-CN" dirty="0"/>
              <a:t>ratio&lt;20%):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Dongfeng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Highly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developed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partners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(Granted/Pending</a:t>
            </a:r>
            <a:r>
              <a:rPr lang="zh-CN" altLang="en-US" dirty="0"/>
              <a:t> </a:t>
            </a:r>
            <a:r>
              <a:rPr lang="en-US" altLang="zh-CN" dirty="0"/>
              <a:t>ratio&gt;500%):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 err="1"/>
              <a:t>Huangang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 err="1"/>
              <a:t>Luogefu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7FF0B5-6697-CE43-8178-69962D39BDC2}"/>
              </a:ext>
            </a:extLst>
          </p:cNvPr>
          <p:cNvSpPr/>
          <p:nvPr/>
        </p:nvSpPr>
        <p:spPr>
          <a:xfrm>
            <a:off x="7673546" y="1161535"/>
            <a:ext cx="3089189" cy="113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去掉最具有潜力的，这样分析有问题</a:t>
            </a:r>
            <a:endParaRPr lang="en-US" altLang="zh-CN" dirty="0"/>
          </a:p>
          <a:p>
            <a:pPr algn="ctr"/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pending?</a:t>
            </a:r>
          </a:p>
          <a:p>
            <a:pPr algn="ctr"/>
            <a:r>
              <a:rPr lang="en-US" dirty="0" err="1"/>
              <a:t>具体看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8D60F-4CB2-5D47-8670-82201D6BAAEF}"/>
              </a:ext>
            </a:extLst>
          </p:cNvPr>
          <p:cNvSpPr/>
          <p:nvPr/>
        </p:nvSpPr>
        <p:spPr>
          <a:xfrm>
            <a:off x="7673546" y="5370690"/>
            <a:ext cx="3089189" cy="113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有的pending可能是不错的</a:t>
            </a:r>
          </a:p>
        </p:txBody>
      </p:sp>
    </p:spTree>
    <p:extLst>
      <p:ext uri="{BB962C8B-B14F-4D97-AF65-F5344CB8AC3E}">
        <p14:creationId xmlns:p14="http://schemas.microsoft.com/office/powerpoint/2010/main" val="225501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29015D-7CFD-0E44-B3D6-0B34992D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9" y="1586429"/>
            <a:ext cx="9887273" cy="4489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325EF-48C9-3847-B294-E463A642F9B8}"/>
              </a:ext>
            </a:extLst>
          </p:cNvPr>
          <p:cNvSpPr txBox="1"/>
          <p:nvPr/>
        </p:nvSpPr>
        <p:spPr>
          <a:xfrm>
            <a:off x="1032830" y="5923966"/>
            <a:ext cx="5753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Figure</a:t>
            </a:r>
            <a:r>
              <a:rPr lang="zh-CN" alt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zh-CN" sz="1400" dirty="0">
                <a:solidFill>
                  <a:srgbClr val="212529"/>
                </a:solidFill>
                <a:latin typeface="Source Sans Pro" panose="020B0503030403020204" pitchFamily="34" charset="0"/>
              </a:rPr>
              <a:t>1.</a:t>
            </a:r>
            <a:r>
              <a:rPr lang="zh-CN" altLang="en-US" sz="1400" dirty="0">
                <a:solidFill>
                  <a:srgbClr val="212529"/>
                </a:solidFill>
                <a:latin typeface="Source Sans Pro" panose="020B050303040302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Projected number of patent families expiring per year, for each organi</a:t>
            </a:r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ation. Only considers currently granted patent families and assumes patent families reach a maximum age of 20 years.</a:t>
            </a:r>
            <a:endParaRPr lang="en-C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A0879-A01C-8B4A-A278-05C0D629624F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8B63F-5F6C-684D-97E6-DF21E5437B80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4677C-DD8B-214B-9FEB-3F1DAA88EFC0}"/>
              </a:ext>
            </a:extLst>
          </p:cNvPr>
          <p:cNvSpPr txBox="1"/>
          <p:nvPr/>
        </p:nvSpPr>
        <p:spPr>
          <a:xfrm>
            <a:off x="1513152" y="287411"/>
            <a:ext cx="102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trike="sngStrike" dirty="0"/>
              <a:t>Our</a:t>
            </a:r>
            <a:r>
              <a:rPr lang="zh-CN" altLang="en-US" sz="4000" b="1" strike="sngStrike" dirty="0"/>
              <a:t> </a:t>
            </a:r>
            <a:r>
              <a:rPr lang="en-US" altLang="zh-CN" sz="4000" b="1" strike="sngStrike" dirty="0"/>
              <a:t>partners</a:t>
            </a:r>
            <a:r>
              <a:rPr lang="zh-CN" altLang="en-US" sz="4000" b="1" strike="sngStrike" dirty="0"/>
              <a:t> </a:t>
            </a:r>
            <a:r>
              <a:rPr lang="en-US" altLang="zh-CN" sz="4000" b="1" strike="sngStrike" dirty="0"/>
              <a:t>based</a:t>
            </a:r>
            <a:r>
              <a:rPr lang="zh-CN" altLang="en-US" sz="4000" b="1" strike="sngStrike" dirty="0"/>
              <a:t> </a:t>
            </a:r>
            <a:r>
              <a:rPr lang="en-US" altLang="zh-CN" sz="4000" b="1" strike="sngStrike" dirty="0"/>
              <a:t>on</a:t>
            </a:r>
            <a:r>
              <a:rPr lang="zh-CN" altLang="en-US" sz="4000" b="1" strike="sngStrike" dirty="0"/>
              <a:t> </a:t>
            </a:r>
            <a:r>
              <a:rPr lang="en-US" altLang="zh-CN" sz="4000" b="1" strike="sngStrike" dirty="0"/>
              <a:t>Granted/Pending</a:t>
            </a:r>
            <a:r>
              <a:rPr lang="zh-CN" altLang="en-US" sz="4000" b="1" strike="sngStrike" dirty="0"/>
              <a:t> </a:t>
            </a:r>
            <a:r>
              <a:rPr lang="en-US" altLang="zh-CN" sz="4000" b="1" strike="sngStrike" dirty="0"/>
              <a:t>ratio</a:t>
            </a:r>
            <a:endParaRPr lang="en-CN" sz="4000" b="1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FCA9-BE00-464F-9B22-6EAC6B0F5CEA}"/>
              </a:ext>
            </a:extLst>
          </p:cNvPr>
          <p:cNvSpPr txBox="1"/>
          <p:nvPr/>
        </p:nvSpPr>
        <p:spPr>
          <a:xfrm>
            <a:off x="8117231" y="3895340"/>
            <a:ext cx="3257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Expiry date</a:t>
            </a:r>
            <a:r>
              <a:rPr lang="en-US" altLang="zh-CN" b="1" dirty="0">
                <a:solidFill>
                  <a:srgbClr val="00B050"/>
                </a:solidFill>
              </a:rPr>
              <a:t>&gt;18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years: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en-US" altLang="zh-CN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 err="1"/>
              <a:t>Luogefu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Huangang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Hubei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Beijing</a:t>
            </a:r>
            <a:r>
              <a:rPr lang="zh-CN" altLang="en-US" dirty="0"/>
              <a:t> </a:t>
            </a:r>
            <a:r>
              <a:rPr lang="en-US" altLang="zh-CN" dirty="0" err="1"/>
              <a:t>Sinohytec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D0DF2-B70C-9046-823C-A1C7D17603E1}"/>
              </a:ext>
            </a:extLst>
          </p:cNvPr>
          <p:cNvSpPr/>
          <p:nvPr/>
        </p:nvSpPr>
        <p:spPr>
          <a:xfrm>
            <a:off x="7001772" y="5673064"/>
            <a:ext cx="7103327" cy="86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结论：从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portfolio</a:t>
            </a:r>
            <a:r>
              <a:rPr lang="zh-CN" altLang="en-US" dirty="0"/>
              <a:t>角度，该如何选择好伙伴呢？年限越大，后面可利用的时间就相对变短。但同时也意味这这家公司开始从业早，技术成熟。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2664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208C807-5447-7A45-A20F-EC1BD68D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2" y="992024"/>
            <a:ext cx="6037584" cy="2892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BB529D-C471-E541-861F-5F40B132B026}"/>
              </a:ext>
            </a:extLst>
          </p:cNvPr>
          <p:cNvSpPr/>
          <p:nvPr/>
        </p:nvSpPr>
        <p:spPr>
          <a:xfrm>
            <a:off x="367990" y="289931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E0BCA-03DD-2840-B2B1-61D06C96EB25}"/>
              </a:ext>
            </a:extLst>
          </p:cNvPr>
          <p:cNvSpPr/>
          <p:nvPr/>
        </p:nvSpPr>
        <p:spPr>
          <a:xfrm>
            <a:off x="1211767" y="289931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8C05-1F1A-0841-9816-305747DCF1D1}"/>
              </a:ext>
            </a:extLst>
          </p:cNvPr>
          <p:cNvSpPr txBox="1"/>
          <p:nvPr/>
        </p:nvSpPr>
        <p:spPr>
          <a:xfrm>
            <a:off x="1624363" y="284138"/>
            <a:ext cx="636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4000" b="1" dirty="0"/>
              <a:t>Patent</a:t>
            </a:r>
            <a:r>
              <a:rPr lang="zh-Hans" altLang="en-US" sz="4000" b="1" dirty="0"/>
              <a:t> </a:t>
            </a:r>
            <a:r>
              <a:rPr lang="en-US" altLang="zh-Hans" sz="4000" b="1" dirty="0"/>
              <a:t>family</a:t>
            </a:r>
            <a:r>
              <a:rPr lang="zh-Hans" altLang="en-US" sz="4000" b="1" dirty="0"/>
              <a:t> </a:t>
            </a:r>
            <a:r>
              <a:rPr lang="en-US" altLang="zh-Hans" sz="4000" b="1" dirty="0"/>
              <a:t>&amp;</a:t>
            </a:r>
            <a:r>
              <a:rPr lang="zh-CN" altLang="en-US" sz="4000" b="1" dirty="0"/>
              <a:t> </a:t>
            </a:r>
            <a:r>
              <a:rPr lang="en-US" altLang="zh-Hans" sz="4000" b="1" dirty="0"/>
              <a:t>geography</a:t>
            </a:r>
            <a:endParaRPr lang="en-CN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F2D47-1789-6B40-BC64-14CF69DA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1" y="3906516"/>
            <a:ext cx="4145699" cy="271881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6C1142-1A99-9F44-8075-D7014F8F16E1}"/>
              </a:ext>
            </a:extLst>
          </p:cNvPr>
          <p:cNvGraphicFramePr>
            <a:graphicFrameLocks noGrp="1"/>
          </p:cNvGraphicFramePr>
          <p:nvPr/>
        </p:nvGraphicFramePr>
        <p:xfrm>
          <a:off x="5749522" y="2330605"/>
          <a:ext cx="63264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09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312662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5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2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2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1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Country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9876CB-9073-FA4A-A18C-54E6F33BCBC5}"/>
              </a:ext>
            </a:extLst>
          </p:cNvPr>
          <p:cNvGraphicFramePr>
            <a:graphicFrameLocks noGrp="1"/>
          </p:cNvGraphicFramePr>
          <p:nvPr/>
        </p:nvGraphicFramePr>
        <p:xfrm>
          <a:off x="5749522" y="3427885"/>
          <a:ext cx="63264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0.3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50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50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45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40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40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35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30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Patent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690B52-C9CD-7149-A867-66F919626265}"/>
              </a:ext>
            </a:extLst>
          </p:cNvPr>
          <p:cNvGraphicFramePr>
            <a:graphicFrameLocks noGrp="1"/>
          </p:cNvGraphicFramePr>
          <p:nvPr/>
        </p:nvGraphicFramePr>
        <p:xfrm>
          <a:off x="5749522" y="4342285"/>
          <a:ext cx="63264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CN" sz="1200" b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CN" sz="1200" b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Wuhan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 err="1"/>
                        <a:t>Luogefu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Total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4.7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4.4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4.4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2.2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Rank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78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CE8CFD-43A2-4B40-9470-BFF5BE941930}"/>
              </a:ext>
            </a:extLst>
          </p:cNvPr>
          <p:cNvSpPr txBox="1"/>
          <p:nvPr/>
        </p:nvSpPr>
        <p:spPr>
          <a:xfrm>
            <a:off x="2433659" y="6581001"/>
            <a:ext cx="180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200" dirty="0"/>
              <a:t>priority</a:t>
            </a:r>
            <a:r>
              <a:rPr lang="zh-Hans" altLang="en-US" sz="1200" dirty="0"/>
              <a:t> </a:t>
            </a:r>
            <a:r>
              <a:rPr lang="en-US" altLang="zh-Hans" sz="1200" dirty="0"/>
              <a:t>day</a:t>
            </a:r>
            <a:r>
              <a:rPr lang="zh-Hans" altLang="en-US" sz="1200" dirty="0"/>
              <a:t> </a:t>
            </a:r>
            <a:r>
              <a:rPr lang="en-US" altLang="zh-Hans" sz="1200" dirty="0"/>
              <a:t>in</a:t>
            </a:r>
            <a:r>
              <a:rPr lang="zh-Hans" altLang="en-US" sz="1200" dirty="0"/>
              <a:t> </a:t>
            </a:r>
            <a:r>
              <a:rPr lang="en-US" altLang="zh-Hans" sz="1200" dirty="0"/>
              <a:t>10ys</a:t>
            </a:r>
            <a:endParaRPr lang="en-CN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93F8F-6B8A-7441-82DE-F404B3970702}"/>
              </a:ext>
            </a:extLst>
          </p:cNvPr>
          <p:cNvSpPr txBox="1"/>
          <p:nvPr/>
        </p:nvSpPr>
        <p:spPr>
          <a:xfrm>
            <a:off x="5688371" y="5850142"/>
            <a:ext cx="567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rank</a:t>
            </a:r>
            <a:r>
              <a:rPr lang="zh-Hans" altLang="en-US" sz="1400" dirty="0"/>
              <a:t> </a:t>
            </a:r>
            <a:r>
              <a:rPr lang="en-US" altLang="zh-Hans" sz="1400" dirty="0"/>
              <a:t>is</a:t>
            </a:r>
            <a:r>
              <a:rPr lang="zh-Hans" altLang="en-US" sz="1400" dirty="0"/>
              <a:t> </a:t>
            </a:r>
            <a:r>
              <a:rPr lang="en-US" altLang="zh-Hans" sz="1400" dirty="0"/>
              <a:t>based</a:t>
            </a:r>
            <a:r>
              <a:rPr lang="zh-Hans" altLang="en-US" sz="1400" dirty="0"/>
              <a:t> </a:t>
            </a:r>
            <a:r>
              <a:rPr lang="en-US" altLang="zh-Hans" sz="1400" dirty="0"/>
              <a:t>more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countries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less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patents.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2905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BB529D-C471-E541-861F-5F40B132B026}"/>
              </a:ext>
            </a:extLst>
          </p:cNvPr>
          <p:cNvSpPr/>
          <p:nvPr/>
        </p:nvSpPr>
        <p:spPr>
          <a:xfrm>
            <a:off x="367990" y="289931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E0BCA-03DD-2840-B2B1-61D06C96EB25}"/>
              </a:ext>
            </a:extLst>
          </p:cNvPr>
          <p:cNvSpPr/>
          <p:nvPr/>
        </p:nvSpPr>
        <p:spPr>
          <a:xfrm>
            <a:off x="1211767" y="289931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8C05-1F1A-0841-9816-305747DCF1D1}"/>
              </a:ext>
            </a:extLst>
          </p:cNvPr>
          <p:cNvSpPr txBox="1"/>
          <p:nvPr/>
        </p:nvSpPr>
        <p:spPr>
          <a:xfrm>
            <a:off x="1624362" y="284138"/>
            <a:ext cx="7809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4000" b="1" dirty="0"/>
              <a:t>Patent</a:t>
            </a:r>
            <a:r>
              <a:rPr lang="zh-Hans" altLang="en-US" sz="4000" b="1" dirty="0"/>
              <a:t> </a:t>
            </a:r>
            <a:r>
              <a:rPr lang="en-US" altLang="zh-Hans" sz="4000" b="1" dirty="0"/>
              <a:t>family</a:t>
            </a:r>
            <a:r>
              <a:rPr lang="zh-Hans" altLang="en-US" sz="4000" b="1" dirty="0"/>
              <a:t> </a:t>
            </a:r>
            <a:r>
              <a:rPr lang="en-US" altLang="zh-Hans" sz="4000" b="1" dirty="0"/>
              <a:t>&amp;</a:t>
            </a:r>
            <a:r>
              <a:rPr lang="zh-CN" altLang="en-US" sz="4000" b="1" dirty="0"/>
              <a:t> </a:t>
            </a:r>
            <a:r>
              <a:rPr lang="en-US" altLang="zh-Hans" sz="4000" b="1" dirty="0"/>
              <a:t>citations</a:t>
            </a:r>
            <a:endParaRPr lang="en-CN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CE6D9-CFF2-794D-BCDC-DC00F231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9" y="992024"/>
            <a:ext cx="5118411" cy="2653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82FC3-E308-0347-9D84-0F335397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2" y="3546263"/>
            <a:ext cx="5081641" cy="2928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AB1BC2-098F-624F-8185-5E443EDE4800}"/>
              </a:ext>
            </a:extLst>
          </p:cNvPr>
          <p:cNvSpPr txBox="1"/>
          <p:nvPr/>
        </p:nvSpPr>
        <p:spPr>
          <a:xfrm>
            <a:off x="1897429" y="6574419"/>
            <a:ext cx="180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200" dirty="0"/>
              <a:t>priority</a:t>
            </a:r>
            <a:r>
              <a:rPr lang="zh-Hans" altLang="en-US" sz="1200" dirty="0"/>
              <a:t> </a:t>
            </a:r>
            <a:r>
              <a:rPr lang="en-US" altLang="zh-Hans" sz="1200" dirty="0"/>
              <a:t>day</a:t>
            </a:r>
            <a:r>
              <a:rPr lang="zh-Hans" altLang="en-US" sz="1200" dirty="0"/>
              <a:t> </a:t>
            </a:r>
            <a:r>
              <a:rPr lang="en-US" altLang="zh-Hans" sz="1200" dirty="0"/>
              <a:t>in</a:t>
            </a:r>
            <a:r>
              <a:rPr lang="zh-Hans" altLang="en-US" sz="1200" dirty="0"/>
              <a:t> </a:t>
            </a:r>
            <a:r>
              <a:rPr lang="en-US" altLang="zh-Hans" sz="1200" dirty="0"/>
              <a:t>10ys</a:t>
            </a:r>
            <a:endParaRPr lang="en-CN" sz="1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550D0E-0FA0-B44D-986C-05C60B36E9AA}"/>
              </a:ext>
            </a:extLst>
          </p:cNvPr>
          <p:cNvGraphicFramePr>
            <a:graphicFrameLocks noGrp="1"/>
          </p:cNvGraphicFramePr>
          <p:nvPr/>
        </p:nvGraphicFramePr>
        <p:xfrm>
          <a:off x="5535630" y="1458035"/>
          <a:ext cx="63264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09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312662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600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600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340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340</a:t>
                      </a:r>
                      <a:r>
                        <a:rPr lang="en-US" altLang="zh-Hans" sz="1200" b="0" baseline="0" dirty="0"/>
                        <a:t> </a:t>
                      </a:r>
                      <a:r>
                        <a:rPr lang="en-US" altLang="zh-Hans" sz="1200" b="0" dirty="0"/>
                        <a:t>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300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200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200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100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Backward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citation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F5B9DB-B75B-F445-9E67-1A6E9A0021B6}"/>
              </a:ext>
            </a:extLst>
          </p:cNvPr>
          <p:cNvGraphicFramePr>
            <a:graphicFrameLocks noGrp="1"/>
          </p:cNvGraphicFramePr>
          <p:nvPr/>
        </p:nvGraphicFramePr>
        <p:xfrm>
          <a:off x="5529146" y="2502374"/>
          <a:ext cx="63264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0.8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100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100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70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70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55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55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50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40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Forward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citation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39CC164-BEAE-7B44-A2DA-2D77D9CDA599}"/>
              </a:ext>
            </a:extLst>
          </p:cNvPr>
          <p:cNvGraphicFramePr>
            <a:graphicFrameLocks noGrp="1"/>
          </p:cNvGraphicFramePr>
          <p:nvPr/>
        </p:nvGraphicFramePr>
        <p:xfrm>
          <a:off x="5535624" y="3416774"/>
          <a:ext cx="63264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CN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FAW</a:t>
                      </a:r>
                      <a:endParaRPr lang="en-CN" sz="1200" b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Total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Rank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781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4517CEC-AAF4-9B42-980D-468918D96A13}"/>
              </a:ext>
            </a:extLst>
          </p:cNvPr>
          <p:cNvSpPr txBox="1"/>
          <p:nvPr/>
        </p:nvSpPr>
        <p:spPr>
          <a:xfrm>
            <a:off x="5535624" y="5197037"/>
            <a:ext cx="56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rank</a:t>
            </a:r>
            <a:r>
              <a:rPr lang="zh-Hans" altLang="en-US" sz="1400" dirty="0"/>
              <a:t> </a:t>
            </a:r>
            <a:r>
              <a:rPr lang="en-US" altLang="zh-Hans" sz="1400" dirty="0"/>
              <a:t>is</a:t>
            </a:r>
            <a:r>
              <a:rPr lang="zh-Hans" altLang="en-US" sz="1400" dirty="0"/>
              <a:t> </a:t>
            </a:r>
            <a:r>
              <a:rPr lang="en-US" altLang="zh-Hans" sz="1400" dirty="0"/>
              <a:t>based</a:t>
            </a:r>
            <a:r>
              <a:rPr lang="zh-Hans" altLang="en-US" sz="1400" dirty="0"/>
              <a:t> </a:t>
            </a:r>
            <a:r>
              <a:rPr lang="en-US" altLang="zh-Hans" sz="1400" dirty="0"/>
              <a:t>more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forward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citations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less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backward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citations.</a:t>
            </a:r>
          </a:p>
          <a:p>
            <a:r>
              <a:rPr lang="en-US" altLang="zh-Hans" sz="1400" dirty="0"/>
              <a:t>Forward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</a:t>
            </a:r>
            <a:r>
              <a:rPr lang="zh-Hans" altLang="en-US" sz="1400" dirty="0"/>
              <a:t> </a:t>
            </a:r>
            <a:r>
              <a:rPr lang="en-US" altLang="zh-Hans" sz="1400" dirty="0"/>
              <a:t>means</a:t>
            </a:r>
            <a:r>
              <a:rPr lang="zh-Hans" altLang="en-US" sz="1400" dirty="0"/>
              <a:t> </a:t>
            </a:r>
            <a:r>
              <a:rPr lang="en-US" altLang="zh-Hans" sz="1400" dirty="0"/>
              <a:t>fundamentality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originality.</a:t>
            </a:r>
          </a:p>
          <a:p>
            <a:r>
              <a:rPr lang="en-US" altLang="zh-Hans" sz="1400" dirty="0"/>
              <a:t>Backward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</a:t>
            </a:r>
            <a:r>
              <a:rPr lang="zh-Hans" altLang="en-US" sz="1400" dirty="0"/>
              <a:t> </a:t>
            </a:r>
            <a:r>
              <a:rPr lang="en-US" altLang="zh-Hans" sz="1400" dirty="0"/>
              <a:t>means</a:t>
            </a:r>
            <a:r>
              <a:rPr lang="zh-Hans" altLang="en-US" sz="1400" dirty="0"/>
              <a:t> </a:t>
            </a:r>
            <a:r>
              <a:rPr lang="en-US" altLang="zh-Hans" sz="1400" dirty="0"/>
              <a:t>continuity.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229614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BB529D-C471-E541-861F-5F40B132B026}"/>
              </a:ext>
            </a:extLst>
          </p:cNvPr>
          <p:cNvSpPr/>
          <p:nvPr/>
        </p:nvSpPr>
        <p:spPr>
          <a:xfrm>
            <a:off x="367990" y="289931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E0BCA-03DD-2840-B2B1-61D06C96EB25}"/>
              </a:ext>
            </a:extLst>
          </p:cNvPr>
          <p:cNvSpPr/>
          <p:nvPr/>
        </p:nvSpPr>
        <p:spPr>
          <a:xfrm>
            <a:off x="1211767" y="289931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8C05-1F1A-0841-9816-305747DCF1D1}"/>
              </a:ext>
            </a:extLst>
          </p:cNvPr>
          <p:cNvSpPr txBox="1"/>
          <p:nvPr/>
        </p:nvSpPr>
        <p:spPr>
          <a:xfrm>
            <a:off x="1624362" y="284138"/>
            <a:ext cx="10764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Results of multidimensional partner fit evaluation</a:t>
            </a:r>
          </a:p>
          <a:p>
            <a:endParaRPr lang="en-CN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70420D-BA1A-9E46-9F8F-8D0DDA12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1" y="1321660"/>
            <a:ext cx="4709164" cy="23614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095A47-75E2-2742-BD5C-10FAC67CA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25" y="4189730"/>
            <a:ext cx="4605999" cy="2454139"/>
          </a:xfrm>
        </p:spPr>
        <p:txBody>
          <a:bodyPr>
            <a:normAutofit/>
          </a:bodyPr>
          <a:lstStyle/>
          <a:p>
            <a:r>
              <a:rPr lang="en-US" altLang="zh-Hans" sz="1600" dirty="0"/>
              <a:t>Classification</a:t>
            </a:r>
            <a:r>
              <a:rPr lang="zh-Hans" altLang="en-US" sz="1600" dirty="0"/>
              <a:t> </a:t>
            </a:r>
            <a:r>
              <a:rPr lang="en-US" altLang="zh-Hans" sz="1600" dirty="0"/>
              <a:t>-</a:t>
            </a:r>
            <a:r>
              <a:rPr lang="zh-Hans" altLang="en-US" sz="1600" dirty="0"/>
              <a:t> </a:t>
            </a:r>
            <a:r>
              <a:rPr lang="en-US" altLang="zh-Hans" sz="1600" dirty="0"/>
              <a:t>matching</a:t>
            </a:r>
            <a:r>
              <a:rPr lang="zh-Hans" altLang="en-US" sz="1600" dirty="0"/>
              <a:t> </a:t>
            </a:r>
            <a:r>
              <a:rPr lang="en-US" altLang="zh-Hans" sz="1600" dirty="0"/>
              <a:t>degree</a:t>
            </a:r>
            <a:endParaRPr lang="en-US" sz="1600" dirty="0"/>
          </a:p>
          <a:p>
            <a:pPr lvl="1"/>
            <a:r>
              <a:rPr lang="en-US" altLang="zh-Hans" sz="1600" dirty="0"/>
              <a:t>Similarity:</a:t>
            </a:r>
          </a:p>
          <a:p>
            <a:pPr marL="457200" lvl="1" indent="0">
              <a:buNone/>
            </a:pPr>
            <a:r>
              <a:rPr lang="zh-Hans" altLang="en-US" sz="1600" dirty="0"/>
              <a:t>    </a:t>
            </a:r>
            <a:r>
              <a:rPr lang="en-US" altLang="zh-Hans" sz="1600" dirty="0"/>
              <a:t>industry/domain</a:t>
            </a:r>
            <a:r>
              <a:rPr lang="zh-Hans" altLang="en-US" sz="1600" dirty="0"/>
              <a:t> </a:t>
            </a:r>
            <a:r>
              <a:rPr lang="en-US" altLang="zh-Hans" sz="1600" dirty="0"/>
              <a:t>[1~5]</a:t>
            </a:r>
          </a:p>
          <a:p>
            <a:pPr marL="457200" lvl="1" indent="0">
              <a:buNone/>
            </a:pPr>
            <a:r>
              <a:rPr lang="zh-Hans" altLang="en-US" sz="1600" dirty="0"/>
              <a:t>    </a:t>
            </a:r>
            <a:r>
              <a:rPr lang="en-US" altLang="zh-Hans" sz="1600" dirty="0"/>
              <a:t>Weight</a:t>
            </a:r>
            <a:r>
              <a:rPr lang="zh-Hans" altLang="en-US" sz="1600" dirty="0"/>
              <a:t> </a:t>
            </a:r>
            <a:r>
              <a:rPr lang="en-US" altLang="zh-Hans" sz="1600" dirty="0"/>
              <a:t>coefficient:</a:t>
            </a:r>
            <a:r>
              <a:rPr lang="zh-Hans" altLang="en-US" sz="1600" dirty="0"/>
              <a:t> </a:t>
            </a:r>
            <a:r>
              <a:rPr lang="en-US" altLang="zh-Hans" sz="1600" dirty="0"/>
              <a:t>0.3</a:t>
            </a:r>
            <a:endParaRPr lang="en-US" sz="1600" dirty="0"/>
          </a:p>
          <a:p>
            <a:pPr lvl="1"/>
            <a:r>
              <a:rPr lang="en-US" sz="1600" dirty="0"/>
              <a:t>Complementarity</a:t>
            </a:r>
            <a:r>
              <a:rPr lang="en-US" altLang="zh-Hans" sz="1600" dirty="0"/>
              <a:t>:</a:t>
            </a:r>
            <a:r>
              <a:rPr lang="zh-Hans" altLang="en-US" sz="1600" dirty="0"/>
              <a:t> </a:t>
            </a:r>
            <a:r>
              <a:rPr lang="en-US" altLang="zh-Hans" sz="1600" dirty="0"/>
              <a:t>function/expertise[1~5]</a:t>
            </a:r>
          </a:p>
          <a:p>
            <a:pPr marL="457200" lvl="1" indent="0">
              <a:buNone/>
            </a:pPr>
            <a:r>
              <a:rPr lang="zh-Hans" altLang="en-US" sz="1600" dirty="0"/>
              <a:t>    </a:t>
            </a:r>
            <a:r>
              <a:rPr lang="en-US" altLang="zh-Hans" sz="1600" dirty="0"/>
              <a:t>Weight</a:t>
            </a:r>
            <a:r>
              <a:rPr lang="zh-Hans" altLang="en-US" sz="1600" dirty="0"/>
              <a:t> </a:t>
            </a:r>
            <a:r>
              <a:rPr lang="en-US" altLang="zh-Hans" sz="1600" dirty="0"/>
              <a:t>coefficient:</a:t>
            </a:r>
            <a:r>
              <a:rPr lang="zh-Hans" altLang="en-US" sz="1600" dirty="0"/>
              <a:t> </a:t>
            </a:r>
            <a:r>
              <a:rPr lang="en-US" altLang="zh-Hans" sz="1600" dirty="0"/>
              <a:t>0.7</a:t>
            </a:r>
            <a:r>
              <a:rPr lang="zh-Hans" altLang="en-US" sz="1600" dirty="0"/>
              <a:t> </a:t>
            </a:r>
            <a:endParaRPr lang="en-US" sz="1600" dirty="0"/>
          </a:p>
          <a:p>
            <a:pPr lvl="1"/>
            <a:endParaRPr lang="en-CN" sz="1600" dirty="0"/>
          </a:p>
          <a:p>
            <a:pPr marL="0" indent="0">
              <a:buNone/>
            </a:pPr>
            <a:endParaRPr lang="en-CN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36FCA2-2282-4447-8500-8800B2BBBB44}"/>
              </a:ext>
            </a:extLst>
          </p:cNvPr>
          <p:cNvGraphicFramePr>
            <a:graphicFrameLocks noGrp="1"/>
          </p:cNvGraphicFramePr>
          <p:nvPr/>
        </p:nvGraphicFramePr>
        <p:xfrm>
          <a:off x="5529146" y="2175666"/>
          <a:ext cx="63264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09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312662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Wuhan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 err="1"/>
                        <a:t>Luogefu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/FAW</a:t>
                      </a:r>
                      <a:endParaRPr lang="en-CN" sz="12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Similarity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7F006A-01F4-0B4F-8E2B-4B3651254D96}"/>
              </a:ext>
            </a:extLst>
          </p:cNvPr>
          <p:cNvGraphicFramePr>
            <a:graphicFrameLocks noGrp="1"/>
          </p:cNvGraphicFramePr>
          <p:nvPr/>
        </p:nvGraphicFramePr>
        <p:xfrm>
          <a:off x="5522662" y="3220005"/>
          <a:ext cx="63264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0.7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Wuhan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 err="1"/>
                        <a:t>Luogefu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/FAW</a:t>
                      </a:r>
                      <a:endParaRPr lang="en-CN" sz="12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Complementarity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030B85-D7F5-2844-9710-ECB1ABE53413}"/>
              </a:ext>
            </a:extLst>
          </p:cNvPr>
          <p:cNvGraphicFramePr>
            <a:graphicFrameLocks noGrp="1"/>
          </p:cNvGraphicFramePr>
          <p:nvPr/>
        </p:nvGraphicFramePr>
        <p:xfrm>
          <a:off x="5529140" y="4134405"/>
          <a:ext cx="63264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CN" sz="1200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Wuhan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 err="1"/>
                        <a:t>Luogefu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/FAW</a:t>
                      </a:r>
                      <a:endParaRPr lang="en-CN" sz="1200" b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Total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Rank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78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5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00CD-20FA-DB44-8793-6B15CDC2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PVIX</a:t>
            </a:r>
            <a:r>
              <a:rPr lang="en-US" dirty="0" err="1"/>
              <a:t>定义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47D8D-3D2E-5746-9F9B-B10F6F86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2204651"/>
            <a:ext cx="29845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0E52A-7A1B-B645-A7A5-F27A24A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890918"/>
            <a:ext cx="551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0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71A9-DB7C-4F43-A7D2-E02D814E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专利地图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93E76-805C-2049-9925-4B5FA74A3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753" y="1470257"/>
            <a:ext cx="9055246" cy="48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3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630645-30E4-A64C-B018-98A12AD6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65" y="423746"/>
            <a:ext cx="8873122" cy="6010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8A9B5A-025D-294A-A194-C304543306F8}"/>
              </a:ext>
            </a:extLst>
          </p:cNvPr>
          <p:cNvSpPr/>
          <p:nvPr/>
        </p:nvSpPr>
        <p:spPr>
          <a:xfrm>
            <a:off x="8452624" y="1237785"/>
            <a:ext cx="2877015" cy="1070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没</a:t>
            </a:r>
            <a:r>
              <a:rPr lang="en-US" dirty="0" err="1"/>
              <a:t>看懂</a:t>
            </a:r>
            <a:endParaRPr lang="en-US" dirty="0"/>
          </a:p>
          <a:p>
            <a:pPr algn="ctr"/>
            <a:r>
              <a:rPr lang="en-US" dirty="0" err="1"/>
              <a:t>怎么给他打分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09394684-E1E1-4A45-9022-8CB088F00B26}"/>
              </a:ext>
            </a:extLst>
          </p:cNvPr>
          <p:cNvSpPr/>
          <p:nvPr/>
        </p:nvSpPr>
        <p:spPr>
          <a:xfrm>
            <a:off x="5680363" y="1237785"/>
            <a:ext cx="831273" cy="443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E9BD3-7340-C844-8BFC-A36F327BFE20}"/>
              </a:ext>
            </a:extLst>
          </p:cNvPr>
          <p:cNvSpPr txBox="1"/>
          <p:nvPr/>
        </p:nvSpPr>
        <p:spPr>
          <a:xfrm>
            <a:off x="6664711" y="1071419"/>
            <a:ext cx="111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</a:p>
          <a:p>
            <a:r>
              <a:rPr lang="en-US" altLang="zh-CN" dirty="0"/>
              <a:t>50%~80%</a:t>
            </a:r>
            <a:br>
              <a:rPr lang="en-US" altLang="zh-CN" dirty="0"/>
            </a:b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EB099-5E75-B843-B22F-02657F128F9E}"/>
              </a:ext>
            </a:extLst>
          </p:cNvPr>
          <p:cNvSpPr txBox="1"/>
          <p:nvPr/>
        </p:nvSpPr>
        <p:spPr>
          <a:xfrm>
            <a:off x="6664711" y="702087"/>
            <a:ext cx="48363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CN" dirty="0"/>
              <a:t>Classification - Similarity [1=low; 学长和Cui Can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C4151-DA40-9E4E-A347-7408EB8C0441}"/>
              </a:ext>
            </a:extLst>
          </p:cNvPr>
          <p:cNvSpPr txBox="1"/>
          <p:nvPr/>
        </p:nvSpPr>
        <p:spPr>
          <a:xfrm>
            <a:off x="4730184" y="5312909"/>
            <a:ext cx="60976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CN" dirty="0"/>
              <a:t>Patent family - Strength in target miaomiao和我</a:t>
            </a:r>
          </a:p>
        </p:txBody>
      </p:sp>
    </p:spTree>
    <p:extLst>
      <p:ext uri="{BB962C8B-B14F-4D97-AF65-F5344CB8AC3E}">
        <p14:creationId xmlns:p14="http://schemas.microsoft.com/office/powerpoint/2010/main" val="211926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9B37A-A476-5D41-97ED-1CDD3CF117D3}"/>
              </a:ext>
            </a:extLst>
          </p:cNvPr>
          <p:cNvSpPr txBox="1"/>
          <p:nvPr/>
        </p:nvSpPr>
        <p:spPr>
          <a:xfrm>
            <a:off x="4298731" y="2910239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en-US" altLang="zh-CN" dirty="0"/>
              <a:t>“</a:t>
            </a:r>
            <a:r>
              <a:rPr lang="en-US" dirty="0"/>
              <a:t>next</a:t>
            </a:r>
            <a:r>
              <a:rPr lang="en-US" altLang="zh-CN" dirty="0"/>
              <a:t>”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zh-CN" altLang="en-US" dirty="0"/>
              <a:t>“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owners</a:t>
            </a:r>
            <a:r>
              <a:rPr lang="zh-CN" altLang="en-US" dirty="0"/>
              <a:t>”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D7F5B-9BC5-6A4B-A1BF-026E55BBCF26}"/>
              </a:ext>
            </a:extLst>
          </p:cNvPr>
          <p:cNvSpPr txBox="1"/>
          <p:nvPr/>
        </p:nvSpPr>
        <p:spPr>
          <a:xfrm>
            <a:off x="4591250" y="1674796"/>
            <a:ext cx="369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FB4F5-8220-BC48-8DD7-D302C660B323}"/>
              </a:ext>
            </a:extLst>
          </p:cNvPr>
          <p:cNvSpPr txBox="1"/>
          <p:nvPr/>
        </p:nvSpPr>
        <p:spPr>
          <a:xfrm>
            <a:off x="4056993" y="4014952"/>
            <a:ext cx="3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</a:p>
          <a:p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owners?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E89A7-55DE-AF4D-89AE-3210882D8390}"/>
              </a:ext>
            </a:extLst>
          </p:cNvPr>
          <p:cNvSpPr txBox="1"/>
          <p:nvPr/>
        </p:nvSpPr>
        <p:spPr>
          <a:xfrm>
            <a:off x="1082040" y="3556570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Ballad</a:t>
            </a:r>
            <a:r>
              <a:rPr lang="zh-CN" altLang="en-US" dirty="0"/>
              <a:t> 没有？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AA25A-AEDE-FF4E-A5DB-FD94FCEF19BA}"/>
              </a:ext>
            </a:extLst>
          </p:cNvPr>
          <p:cNvSpPr/>
          <p:nvPr/>
        </p:nvSpPr>
        <p:spPr>
          <a:xfrm>
            <a:off x="548640" y="335280"/>
            <a:ext cx="312420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潜在的limitation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6FFB9-0599-ED4C-B58F-8676691534CC}"/>
              </a:ext>
            </a:extLst>
          </p:cNvPr>
          <p:cNvSpPr/>
          <p:nvPr/>
        </p:nvSpPr>
        <p:spPr>
          <a:xfrm>
            <a:off x="1370972" y="5479112"/>
            <a:ext cx="3220278" cy="104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向后引用。马老师说，有可能是专利审查员引用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A303A-F359-3F4A-8F62-837825DB8995}"/>
              </a:ext>
            </a:extLst>
          </p:cNvPr>
          <p:cNvSpPr/>
          <p:nvPr/>
        </p:nvSpPr>
        <p:spPr>
          <a:xfrm>
            <a:off x="5455920" y="5189180"/>
            <a:ext cx="4619950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 通过图</a:t>
            </a:r>
            <a:r>
              <a:rPr lang="en-US" altLang="zh-CN" dirty="0"/>
              <a:t>3</a:t>
            </a:r>
            <a:r>
              <a:rPr lang="zh-CN" altLang="en-US" dirty="0"/>
              <a:t>，学生理解是</a:t>
            </a:r>
            <a:r>
              <a:rPr lang="en-US" altLang="zh-CN" dirty="0"/>
              <a:t>Tricycle</a:t>
            </a:r>
            <a:r>
              <a:rPr lang="zh-CN" altLang="en-US" dirty="0"/>
              <a:t>是个更好的伙伴，因为他有着好的</a:t>
            </a:r>
            <a:r>
              <a:rPr lang="en-US" altLang="zh-CN" dirty="0"/>
              <a:t>citation</a:t>
            </a:r>
            <a:r>
              <a:rPr lang="zh-CN" altLang="en-US" dirty="0"/>
              <a:t>，并且通过下面两个条目，可以大致推断你出他与我家公司是互补的。学生这样理解对吗</a:t>
            </a:r>
            <a:endParaRPr lang="en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6025A6-4131-1945-814B-08957AA1164A}"/>
              </a:ext>
            </a:extLst>
          </p:cNvPr>
          <p:cNvSpPr/>
          <p:nvPr/>
        </p:nvSpPr>
        <p:spPr>
          <a:xfrm>
            <a:off x="8945880" y="3233404"/>
            <a:ext cx="2807369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具体要看为什么引用</a:t>
            </a:r>
          </a:p>
        </p:txBody>
      </p:sp>
    </p:spTree>
    <p:extLst>
      <p:ext uri="{BB962C8B-B14F-4D97-AF65-F5344CB8AC3E}">
        <p14:creationId xmlns:p14="http://schemas.microsoft.com/office/powerpoint/2010/main" val="349040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8A2A-4DD4-1D47-A746-AEF7E6D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结束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1011-F93E-F245-9041-16918E049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980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8D4F4-09E0-0849-9D78-953BD233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81000"/>
            <a:ext cx="11811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3F752D-1FA9-2447-A1BF-42A4D6472B95}"/>
              </a:ext>
            </a:extLst>
          </p:cNvPr>
          <p:cNvSpPr/>
          <p:nvPr/>
        </p:nvSpPr>
        <p:spPr>
          <a:xfrm>
            <a:off x="769434" y="4906536"/>
            <a:ext cx="3178097" cy="157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7CBD24-07F5-584B-9B90-BB83782556BC}"/>
              </a:ext>
            </a:extLst>
          </p:cNvPr>
          <p:cNvSpPr/>
          <p:nvPr/>
        </p:nvSpPr>
        <p:spPr>
          <a:xfrm>
            <a:off x="4298795" y="5583368"/>
            <a:ext cx="2531327" cy="79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这四个标准很重要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C9769-3724-EC4B-AF36-5CAE7ACEB073}"/>
              </a:ext>
            </a:extLst>
          </p:cNvPr>
          <p:cNvSpPr/>
          <p:nvPr/>
        </p:nvSpPr>
        <p:spPr>
          <a:xfrm>
            <a:off x="993913" y="2295939"/>
            <a:ext cx="5754757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D943B1B-424A-3546-8A65-70B69795C5BE}"/>
              </a:ext>
            </a:extLst>
          </p:cNvPr>
          <p:cNvSpPr/>
          <p:nvPr/>
        </p:nvSpPr>
        <p:spPr>
          <a:xfrm rot="10800000">
            <a:off x="7055126" y="2305878"/>
            <a:ext cx="993913" cy="30811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2C658-2932-E64A-B16E-4A0DBFAF34B6}"/>
              </a:ext>
            </a:extLst>
          </p:cNvPr>
          <p:cNvSpPr/>
          <p:nvPr/>
        </p:nvSpPr>
        <p:spPr>
          <a:xfrm>
            <a:off x="8159199" y="1729408"/>
            <a:ext cx="2663686" cy="93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CN" dirty="0"/>
              <a:t>inal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</a:p>
          <a:p>
            <a:pPr algn="ctr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</a:p>
          <a:p>
            <a:pPr algn="ctr"/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CA632-AA34-BB44-9A8C-20B1C80F9528}"/>
              </a:ext>
            </a:extLst>
          </p:cNvPr>
          <p:cNvSpPr/>
          <p:nvPr/>
        </p:nvSpPr>
        <p:spPr>
          <a:xfrm>
            <a:off x="8965096" y="2902226"/>
            <a:ext cx="2902226" cy="8547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Limitation:</a:t>
            </a:r>
          </a:p>
          <a:p>
            <a:pPr algn="ctr"/>
            <a:r>
              <a:rPr lang="en-US" dirty="0"/>
              <a:t>The real value of a patent</a:t>
            </a:r>
          </a:p>
          <a:p>
            <a:pPr algn="ctr"/>
            <a:r>
              <a:rPr lang="en-US" dirty="0"/>
              <a:t>Still have to really look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618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69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3594C14-055B-294A-B8C2-73B36B134CDB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A4EB6-43BE-9E4E-9158-DCA00E8DB5F5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992E4-E440-3B49-AFC9-728D52C5137A}"/>
              </a:ext>
            </a:extLst>
          </p:cNvPr>
          <p:cNvSpPr txBox="1"/>
          <p:nvPr/>
        </p:nvSpPr>
        <p:spPr>
          <a:xfrm>
            <a:off x="1513153" y="287411"/>
            <a:ext cx="3836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Six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Selected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96886B-94EF-7E49-8F22-04210D0E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9" y="1223613"/>
            <a:ext cx="7348929" cy="5341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2A12B-76D2-AC4D-BF1F-5FD728C59D99}"/>
              </a:ext>
            </a:extLst>
          </p:cNvPr>
          <p:cNvSpPr txBox="1"/>
          <p:nvPr/>
        </p:nvSpPr>
        <p:spPr>
          <a:xfrm>
            <a:off x="8458906" y="672131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en-US" altLang="zh-CN" dirty="0"/>
              <a:t>“</a:t>
            </a:r>
            <a:r>
              <a:rPr lang="en-US" dirty="0"/>
              <a:t>next</a:t>
            </a:r>
            <a:r>
              <a:rPr lang="en-US" altLang="zh-CN" dirty="0"/>
              <a:t>”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zh-CN" altLang="en-US" dirty="0"/>
              <a:t>“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owners</a:t>
            </a:r>
            <a:r>
              <a:rPr lang="zh-CN" altLang="en-US" dirty="0"/>
              <a:t>”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ECD07-549E-9347-9CCC-0D6F5BE49813}"/>
              </a:ext>
            </a:extLst>
          </p:cNvPr>
          <p:cNvSpPr/>
          <p:nvPr/>
        </p:nvSpPr>
        <p:spPr>
          <a:xfrm>
            <a:off x="7224901" y="2935014"/>
            <a:ext cx="945931" cy="64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Y02E:</a:t>
            </a:r>
          </a:p>
          <a:p>
            <a:pPr algn="ctr"/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4B639-DD16-6041-A638-0E6FF204370F}"/>
              </a:ext>
            </a:extLst>
          </p:cNvPr>
          <p:cNvSpPr txBox="1"/>
          <p:nvPr/>
        </p:nvSpPr>
        <p:spPr>
          <a:xfrm>
            <a:off x="8458906" y="2659356"/>
            <a:ext cx="284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Toyota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Panasonic</a:t>
            </a:r>
            <a:r>
              <a:rPr lang="zh-CN" altLang="en-US" dirty="0"/>
              <a:t> </a:t>
            </a:r>
            <a:r>
              <a:rPr lang="en-US" altLang="zh-CN" dirty="0"/>
              <a:t>Corporation</a:t>
            </a:r>
            <a:endParaRPr lang="en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Honda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</a:t>
            </a:r>
            <a:r>
              <a:rPr lang="zh-CN" altLang="en-US" dirty="0"/>
              <a:t> </a:t>
            </a:r>
            <a:r>
              <a:rPr lang="en-US" altLang="zh-CN" dirty="0"/>
              <a:t>Ltd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DBD93A-BC0E-E34A-ADBD-72C50E1B11E8}"/>
              </a:ext>
            </a:extLst>
          </p:cNvPr>
          <p:cNvSpPr/>
          <p:nvPr/>
        </p:nvSpPr>
        <p:spPr>
          <a:xfrm>
            <a:off x="7224901" y="4100891"/>
            <a:ext cx="945931" cy="64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H01M:</a:t>
            </a:r>
          </a:p>
          <a:p>
            <a:pPr algn="ctr"/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8229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080EA-9BF8-724B-A628-ABFD40CD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140"/>
            <a:ext cx="12192000" cy="4783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40883-5428-4D44-93C0-D42CC247E39B}"/>
              </a:ext>
            </a:extLst>
          </p:cNvPr>
          <p:cNvSpPr txBox="1"/>
          <p:nvPr/>
        </p:nvSpPr>
        <p:spPr>
          <a:xfrm>
            <a:off x="603172" y="5813797"/>
            <a:ext cx="72738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Projected number of patent families expiring per year, for each </a:t>
            </a:r>
            <a:r>
              <a:rPr lang="en-US" b="0" i="0" u="none" strike="noStrike" dirty="0" err="1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organisation</a:t>
            </a:r>
            <a:r>
              <a:rPr lang="en-US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. Only considers currently granted patent families and assumes patent families reach a maximum age of 20 years.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8223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FD291A-26C5-554A-ADD3-14FA8C5D8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" r="6024"/>
          <a:stretch/>
        </p:blipFill>
        <p:spPr>
          <a:xfrm>
            <a:off x="1685579" y="1595441"/>
            <a:ext cx="9397389" cy="413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2669B-EF33-CD4F-BF56-20493386A00B}"/>
              </a:ext>
            </a:extLst>
          </p:cNvPr>
          <p:cNvSpPr txBox="1"/>
          <p:nvPr/>
        </p:nvSpPr>
        <p:spPr>
          <a:xfrm>
            <a:off x="2002316" y="5709343"/>
            <a:ext cx="55883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Figure</a:t>
            </a:r>
            <a:r>
              <a:rPr lang="zh-CN" altLang="en-US" sz="1400" b="0" i="0" u="none" strike="noStrike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1.</a:t>
            </a:r>
            <a:r>
              <a:rPr lang="zh-CN" altLang="en-US" sz="1400" b="0" i="0" u="none" strike="noStrike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Source Sans Pro" panose="020F0502020204030204" pitchFamily="34" charset="0"/>
              </a:rPr>
              <a:t>Number of patent families that are status granted in each year. A family is counted each year it remains alive from its grant year. Patent families are only counted for the years they are active.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4249852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0AE62-2904-634F-B064-4A0FFBEC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073"/>
            <a:ext cx="12192000" cy="54138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49F28-D247-FF4C-938D-1C730C303D9A}"/>
              </a:ext>
            </a:extLst>
          </p:cNvPr>
          <p:cNvSpPr/>
          <p:nvPr/>
        </p:nvSpPr>
        <p:spPr>
          <a:xfrm>
            <a:off x="10644808" y="616226"/>
            <a:ext cx="995846" cy="1093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2D24D-F709-6A44-910D-A6434A652EB1}"/>
              </a:ext>
            </a:extLst>
          </p:cNvPr>
          <p:cNvSpPr/>
          <p:nvPr/>
        </p:nvSpPr>
        <p:spPr>
          <a:xfrm>
            <a:off x="2386361" y="5854390"/>
            <a:ext cx="7103327" cy="86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：从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portfolio</a:t>
            </a:r>
            <a:r>
              <a:rPr lang="zh-CN" altLang="en-US" dirty="0"/>
              <a:t>角度，该如何选择好伙伴呢？年限越大，后面可利用的时间就相对变短。但同时也意味这这家公司开始从业早，技术成熟。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2657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1B491-16B0-4D47-8339-CE6A4B1B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857"/>
            <a:ext cx="12192000" cy="5018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2F2AA-D5E9-D946-BF65-1F28F294D128}"/>
              </a:ext>
            </a:extLst>
          </p:cNvPr>
          <p:cNvSpPr/>
          <p:nvPr/>
        </p:nvSpPr>
        <p:spPr>
          <a:xfrm>
            <a:off x="2386361" y="6135927"/>
            <a:ext cx="6556917" cy="588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：所以说，向前引用数量越多，这个伙伴越好是嘛？</a:t>
            </a:r>
            <a:endParaRPr lang="en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69EFD8-6A83-6642-BFB1-95685EB8C0F0}"/>
              </a:ext>
            </a:extLst>
          </p:cNvPr>
          <p:cNvSpPr/>
          <p:nvPr/>
        </p:nvSpPr>
        <p:spPr>
          <a:xfrm>
            <a:off x="4383157" y="1431235"/>
            <a:ext cx="3220278" cy="104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不大懂这个向前</a:t>
            </a:r>
            <a:r>
              <a:rPr lang="zh-CN" altLang="en-US" dirty="0"/>
              <a:t>，向后引用。马老师说，有可能是专利审查员引用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3078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B7B8F-7DB6-E44D-9C74-BC2C94C4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900"/>
            <a:ext cx="12192000" cy="556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53FF8B-70B0-A541-BD06-16DD29302FFC}"/>
              </a:ext>
            </a:extLst>
          </p:cNvPr>
          <p:cNvSpPr/>
          <p:nvPr/>
        </p:nvSpPr>
        <p:spPr>
          <a:xfrm>
            <a:off x="1159727" y="6043961"/>
            <a:ext cx="9723863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 通过图</a:t>
            </a:r>
            <a:r>
              <a:rPr lang="en-US" altLang="zh-CN" dirty="0"/>
              <a:t>3</a:t>
            </a:r>
            <a:r>
              <a:rPr lang="zh-CN" altLang="en-US" dirty="0"/>
              <a:t>，学生理解是</a:t>
            </a:r>
            <a:r>
              <a:rPr lang="en-US" altLang="zh-CN" dirty="0"/>
              <a:t>Tricycle</a:t>
            </a:r>
            <a:r>
              <a:rPr lang="zh-CN" altLang="en-US" dirty="0"/>
              <a:t>是个更好的伙伴，因为他有着好的</a:t>
            </a:r>
            <a:r>
              <a:rPr lang="en-US" altLang="zh-CN" dirty="0"/>
              <a:t>citation</a:t>
            </a:r>
            <a:r>
              <a:rPr lang="zh-CN" altLang="en-US" dirty="0"/>
              <a:t>，并且通过下面两个条目，可以大致推断你出他与我家公司是互补的。学生这样理解对吗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A61F23-20E1-8043-A5D0-3CFFB309FA0D}"/>
              </a:ext>
            </a:extLst>
          </p:cNvPr>
          <p:cNvSpPr/>
          <p:nvPr/>
        </p:nvSpPr>
        <p:spPr>
          <a:xfrm>
            <a:off x="10644808" y="616226"/>
            <a:ext cx="995846" cy="1093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yc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254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B3B56-3244-A543-8961-D20B5945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33"/>
            <a:ext cx="12192000" cy="61177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14D853-5A49-D045-8BA8-408E72553608}"/>
              </a:ext>
            </a:extLst>
          </p:cNvPr>
          <p:cNvSpPr/>
          <p:nvPr/>
        </p:nvSpPr>
        <p:spPr>
          <a:xfrm>
            <a:off x="8260145" y="142541"/>
            <a:ext cx="3847170" cy="1226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问题是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怎么选出合适的专利呢？</a:t>
            </a:r>
            <a:endParaRPr lang="en-US" altLang="zh-CN" dirty="0"/>
          </a:p>
          <a:p>
            <a:pPr algn="ctr"/>
            <a:r>
              <a:rPr lang="zh-CN" altLang="en-US" dirty="0"/>
              <a:t>怎么实现国际化？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0986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0A6C7-24A8-8B4A-92C3-AA9A81FF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168"/>
            <a:ext cx="12192000" cy="2919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041BA7-E23E-EC4F-9713-9BC72007DBED}"/>
              </a:ext>
            </a:extLst>
          </p:cNvPr>
          <p:cNvSpPr/>
          <p:nvPr/>
        </p:nvSpPr>
        <p:spPr>
          <a:xfrm>
            <a:off x="1059366" y="713678"/>
            <a:ext cx="3757961" cy="1260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我们的任务</a:t>
            </a:r>
            <a:r>
              <a:rPr lang="zh-CN" altLang="en-US" dirty="0"/>
              <a:t>：找朋友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2731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D83ECB-1419-B442-B86C-16B60474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768"/>
            <a:ext cx="12192000" cy="3968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389DC-3450-DA4C-8793-E572C746DCE6}"/>
              </a:ext>
            </a:extLst>
          </p:cNvPr>
          <p:cNvSpPr/>
          <p:nvPr/>
        </p:nvSpPr>
        <p:spPr>
          <a:xfrm>
            <a:off x="993913" y="536713"/>
            <a:ext cx="3558209" cy="745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报告内容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F3586-8174-E046-9B48-95F63FB76611}"/>
              </a:ext>
            </a:extLst>
          </p:cNvPr>
          <p:cNvSpPr txBox="1"/>
          <p:nvPr/>
        </p:nvSpPr>
        <p:spPr>
          <a:xfrm>
            <a:off x="5874026" y="2842591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✔️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2B508-7B7A-2940-B855-53F3A29EC5D4}"/>
              </a:ext>
            </a:extLst>
          </p:cNvPr>
          <p:cNvSpPr/>
          <p:nvPr/>
        </p:nvSpPr>
        <p:spPr>
          <a:xfrm>
            <a:off x="745435" y="3916017"/>
            <a:ext cx="3925956" cy="7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F9294-2562-2044-A206-4BDDD7E06F99}"/>
              </a:ext>
            </a:extLst>
          </p:cNvPr>
          <p:cNvSpPr/>
          <p:nvPr/>
        </p:nvSpPr>
        <p:spPr>
          <a:xfrm>
            <a:off x="5416826" y="3876260"/>
            <a:ext cx="5049078" cy="83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重点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en-CN" dirty="0"/>
              <a:t>这次把评估体系好好研究一下</a:t>
            </a:r>
            <a:r>
              <a:rPr lang="zh-CN" altLang="en-US" dirty="0"/>
              <a:t>！！！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3444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66B0-333C-5E47-809F-D7E2536F1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Pre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Pre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6AE14-D1C2-594B-BC43-89D5BFCAD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2022-02-23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99E76-C537-434B-A931-976B41888A59}"/>
              </a:ext>
            </a:extLst>
          </p:cNvPr>
          <p:cNvSpPr/>
          <p:nvPr/>
        </p:nvSpPr>
        <p:spPr>
          <a:xfrm>
            <a:off x="3977640" y="1122363"/>
            <a:ext cx="4876800" cy="111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此页为正式报告</a:t>
            </a:r>
          </a:p>
        </p:txBody>
      </p:sp>
    </p:spTree>
    <p:extLst>
      <p:ext uri="{BB962C8B-B14F-4D97-AF65-F5344CB8AC3E}">
        <p14:creationId xmlns:p14="http://schemas.microsoft.com/office/powerpoint/2010/main" val="201855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B291BB8-DCF5-A74D-A0F4-D96A14B7151D}"/>
              </a:ext>
            </a:extLst>
          </p:cNvPr>
          <p:cNvSpPr txBox="1"/>
          <p:nvPr/>
        </p:nvSpPr>
        <p:spPr>
          <a:xfrm>
            <a:off x="933348" y="5519318"/>
            <a:ext cx="2347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The top six accounted for </a:t>
            </a:r>
            <a:r>
              <a:rPr lang="en-CN" b="1" dirty="0">
                <a:solidFill>
                  <a:srgbClr val="00B050"/>
                </a:solidFill>
              </a:rPr>
              <a:t>around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CN" sz="3200" b="1" dirty="0">
                <a:solidFill>
                  <a:srgbClr val="00B050"/>
                </a:solidFill>
              </a:rPr>
              <a:t>60% 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94C14-055B-294A-B8C2-73B36B134CDB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A4EB6-43BE-9E4E-9158-DCA00E8DB5F5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992E4-E440-3B49-AFC9-728D52C5137A}"/>
              </a:ext>
            </a:extLst>
          </p:cNvPr>
          <p:cNvSpPr txBox="1"/>
          <p:nvPr/>
        </p:nvSpPr>
        <p:spPr>
          <a:xfrm>
            <a:off x="1513153" y="287411"/>
            <a:ext cx="496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Five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Selected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00DFC4-72E2-974D-A3E7-FA8B6142E1DE}"/>
              </a:ext>
            </a:extLst>
          </p:cNvPr>
          <p:cNvGrpSpPr/>
          <p:nvPr/>
        </p:nvGrpSpPr>
        <p:grpSpPr>
          <a:xfrm>
            <a:off x="596892" y="1524178"/>
            <a:ext cx="4962238" cy="4107535"/>
            <a:chOff x="365665" y="1309413"/>
            <a:chExt cx="5589700" cy="46269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B98BB4-9928-9B4F-A52C-725DB08165C5}"/>
                </a:ext>
              </a:extLst>
            </p:cNvPr>
            <p:cNvGrpSpPr/>
            <p:nvPr/>
          </p:nvGrpSpPr>
          <p:grpSpPr>
            <a:xfrm>
              <a:off x="4550681" y="5532144"/>
              <a:ext cx="99391" cy="404191"/>
              <a:chOff x="5337313" y="6211957"/>
              <a:chExt cx="99391" cy="40419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4F0B025-E129-0B42-B9B7-45EB6AFA12BC}"/>
                  </a:ext>
                </a:extLst>
              </p:cNvPr>
              <p:cNvSpPr/>
              <p:nvPr/>
            </p:nvSpPr>
            <p:spPr>
              <a:xfrm>
                <a:off x="5337313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30AA2C2-E967-0E41-8CFD-03EF41178892}"/>
                  </a:ext>
                </a:extLst>
              </p:cNvPr>
              <p:cNvSpPr/>
              <p:nvPr/>
            </p:nvSpPr>
            <p:spPr>
              <a:xfrm>
                <a:off x="5337313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56B092-9A24-A445-9E8B-72A2483F6707}"/>
                  </a:ext>
                </a:extLst>
              </p:cNvPr>
              <p:cNvSpPr/>
              <p:nvPr/>
            </p:nvSpPr>
            <p:spPr>
              <a:xfrm>
                <a:off x="5337313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6B3AB76-D3A1-534A-B617-922C9C063D28}"/>
                </a:ext>
              </a:extLst>
            </p:cNvPr>
            <p:cNvGrpSpPr/>
            <p:nvPr/>
          </p:nvGrpSpPr>
          <p:grpSpPr>
            <a:xfrm>
              <a:off x="5234707" y="5532144"/>
              <a:ext cx="99391" cy="404191"/>
              <a:chOff x="5925577" y="6211957"/>
              <a:chExt cx="99391" cy="40419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999B53-B067-8E46-925F-C9067FE9C813}"/>
                  </a:ext>
                </a:extLst>
              </p:cNvPr>
              <p:cNvSpPr/>
              <p:nvPr/>
            </p:nvSpPr>
            <p:spPr>
              <a:xfrm>
                <a:off x="5925577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F8E71DF-D5F2-E741-B63D-99AE2C80B901}"/>
                  </a:ext>
                </a:extLst>
              </p:cNvPr>
              <p:cNvSpPr/>
              <p:nvPr/>
            </p:nvSpPr>
            <p:spPr>
              <a:xfrm>
                <a:off x="5925577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5E01E5B-CDF3-A24A-912B-AFB443A9B5C0}"/>
                  </a:ext>
                </a:extLst>
              </p:cNvPr>
              <p:cNvSpPr/>
              <p:nvPr/>
            </p:nvSpPr>
            <p:spPr>
              <a:xfrm>
                <a:off x="5925577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846B8DE-2D75-5F45-A735-724A04D8CE62}"/>
                </a:ext>
              </a:extLst>
            </p:cNvPr>
            <p:cNvGrpSpPr/>
            <p:nvPr/>
          </p:nvGrpSpPr>
          <p:grpSpPr>
            <a:xfrm>
              <a:off x="365665" y="1309413"/>
              <a:ext cx="5589700" cy="4455928"/>
              <a:chOff x="242927" y="1021311"/>
              <a:chExt cx="6710940" cy="534974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0C1ECE6-9BC9-9C46-9524-979159902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233"/>
              <a:stretch/>
            </p:blipFill>
            <p:spPr>
              <a:xfrm>
                <a:off x="242927" y="1021311"/>
                <a:ext cx="6710940" cy="481537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09DC12-D76D-E241-A940-3648338861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6169" y="5437084"/>
                <a:ext cx="234996" cy="93397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23535B-B3C0-CC43-8270-47EA71E670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01" y="4266694"/>
                <a:ext cx="1687730" cy="2029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C47306-2532-8B42-8A83-A703CAC805BE}"/>
                  </a:ext>
                </a:extLst>
              </p:cNvPr>
              <p:cNvSpPr/>
              <p:nvPr/>
            </p:nvSpPr>
            <p:spPr>
              <a:xfrm>
                <a:off x="5058888" y="1166010"/>
                <a:ext cx="1365663" cy="118993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E0D6267-DF73-AC46-A6E7-D6A4F4CCE391}"/>
                </a:ext>
              </a:extLst>
            </p:cNvPr>
            <p:cNvSpPr/>
            <p:nvPr/>
          </p:nvSpPr>
          <p:spPr>
            <a:xfrm>
              <a:off x="1573838" y="1514169"/>
              <a:ext cx="2847253" cy="3902160"/>
            </a:xfrm>
            <a:custGeom>
              <a:avLst/>
              <a:gdLst>
                <a:gd name="connsiteX0" fmla="*/ 1119544 w 3052414"/>
                <a:gd name="connsiteY0" fmla="*/ 46408 h 3882352"/>
                <a:gd name="connsiteX1" fmla="*/ 1107669 w 3052414"/>
                <a:gd name="connsiteY1" fmla="*/ 1317068 h 3882352"/>
                <a:gd name="connsiteX2" fmla="*/ 775160 w 3052414"/>
                <a:gd name="connsiteY2" fmla="*/ 2480850 h 3882352"/>
                <a:gd name="connsiteX3" fmla="*/ 15139 w 3052414"/>
                <a:gd name="connsiteY3" fmla="*/ 3407125 h 3882352"/>
                <a:gd name="connsiteX4" fmla="*/ 1535181 w 3052414"/>
                <a:gd name="connsiteY4" fmla="*/ 3870263 h 3882352"/>
                <a:gd name="connsiteX5" fmla="*/ 2782090 w 3052414"/>
                <a:gd name="connsiteY5" fmla="*/ 2943988 h 3882352"/>
                <a:gd name="connsiteX6" fmla="*/ 3019596 w 3052414"/>
                <a:gd name="connsiteY6" fmla="*/ 1340819 h 3882352"/>
                <a:gd name="connsiteX7" fmla="*/ 2283326 w 3052414"/>
                <a:gd name="connsiteY7" fmla="*/ 378917 h 3882352"/>
                <a:gd name="connsiteX8" fmla="*/ 1119544 w 3052414"/>
                <a:gd name="connsiteY8" fmla="*/ 46408 h 3882352"/>
                <a:gd name="connsiteX0" fmla="*/ 914383 w 2847253"/>
                <a:gd name="connsiteY0" fmla="*/ 46408 h 3902160"/>
                <a:gd name="connsiteX1" fmla="*/ 902508 w 2847253"/>
                <a:gd name="connsiteY1" fmla="*/ 1317068 h 3902160"/>
                <a:gd name="connsiteX2" fmla="*/ 569999 w 2847253"/>
                <a:gd name="connsiteY2" fmla="*/ 2480850 h 3902160"/>
                <a:gd name="connsiteX3" fmla="*/ 19383 w 2847253"/>
                <a:gd name="connsiteY3" fmla="*/ 3574649 h 3902160"/>
                <a:gd name="connsiteX4" fmla="*/ 1330020 w 2847253"/>
                <a:gd name="connsiteY4" fmla="*/ 3870263 h 3902160"/>
                <a:gd name="connsiteX5" fmla="*/ 2576929 w 2847253"/>
                <a:gd name="connsiteY5" fmla="*/ 2943988 h 3902160"/>
                <a:gd name="connsiteX6" fmla="*/ 2814435 w 2847253"/>
                <a:gd name="connsiteY6" fmla="*/ 1340819 h 3902160"/>
                <a:gd name="connsiteX7" fmla="*/ 2078165 w 2847253"/>
                <a:gd name="connsiteY7" fmla="*/ 378917 h 3902160"/>
                <a:gd name="connsiteX8" fmla="*/ 914383 w 2847253"/>
                <a:gd name="connsiteY8" fmla="*/ 46408 h 390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7253" h="3902160">
                  <a:moveTo>
                    <a:pt x="914383" y="46408"/>
                  </a:moveTo>
                  <a:cubicBezTo>
                    <a:pt x="718440" y="202766"/>
                    <a:pt x="959905" y="911328"/>
                    <a:pt x="902508" y="1317068"/>
                  </a:cubicBezTo>
                  <a:cubicBezTo>
                    <a:pt x="845111" y="1722808"/>
                    <a:pt x="717186" y="2104587"/>
                    <a:pt x="569999" y="2480850"/>
                  </a:cubicBezTo>
                  <a:cubicBezTo>
                    <a:pt x="422812" y="2857113"/>
                    <a:pt x="-107287" y="3343080"/>
                    <a:pt x="19383" y="3574649"/>
                  </a:cubicBezTo>
                  <a:cubicBezTo>
                    <a:pt x="146053" y="3806218"/>
                    <a:pt x="903763" y="3975373"/>
                    <a:pt x="1330020" y="3870263"/>
                  </a:cubicBezTo>
                  <a:cubicBezTo>
                    <a:pt x="1756277" y="3765153"/>
                    <a:pt x="2329527" y="3365562"/>
                    <a:pt x="2576929" y="2943988"/>
                  </a:cubicBezTo>
                  <a:cubicBezTo>
                    <a:pt x="2824331" y="2522414"/>
                    <a:pt x="2897562" y="1768331"/>
                    <a:pt x="2814435" y="1340819"/>
                  </a:cubicBezTo>
                  <a:cubicBezTo>
                    <a:pt x="2731308" y="913307"/>
                    <a:pt x="2392861" y="596631"/>
                    <a:pt x="2078165" y="378917"/>
                  </a:cubicBezTo>
                  <a:cubicBezTo>
                    <a:pt x="1763469" y="161203"/>
                    <a:pt x="1110326" y="-109950"/>
                    <a:pt x="914383" y="46408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1A80C73D-BFA5-7940-A62B-C65A644370C5}"/>
                </a:ext>
              </a:extLst>
            </p:cNvPr>
            <p:cNvSpPr/>
            <p:nvPr/>
          </p:nvSpPr>
          <p:spPr>
            <a:xfrm rot="16909198">
              <a:off x="3758880" y="1482363"/>
              <a:ext cx="914400" cy="914400"/>
            </a:xfrm>
            <a:prstGeom prst="arc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1160DE1-4D88-A44F-A385-5DEAA3B59BE9}"/>
                </a:ext>
              </a:extLst>
            </p:cNvPr>
            <p:cNvGrpSpPr/>
            <p:nvPr/>
          </p:nvGrpSpPr>
          <p:grpSpPr>
            <a:xfrm>
              <a:off x="4892694" y="5532144"/>
              <a:ext cx="99391" cy="404191"/>
              <a:chOff x="5925577" y="6211957"/>
              <a:chExt cx="99391" cy="40419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A4E06D-0AF4-8D4E-855D-E6921129CB24}"/>
                  </a:ext>
                </a:extLst>
              </p:cNvPr>
              <p:cNvSpPr/>
              <p:nvPr/>
            </p:nvSpPr>
            <p:spPr>
              <a:xfrm>
                <a:off x="5925577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366F96-AAC2-314E-9060-9C456CE401AD}"/>
                  </a:ext>
                </a:extLst>
              </p:cNvPr>
              <p:cNvSpPr/>
              <p:nvPr/>
            </p:nvSpPr>
            <p:spPr>
              <a:xfrm>
                <a:off x="5925577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7B6ABD-39EC-CD43-803F-28CADAD2B3E5}"/>
                  </a:ext>
                </a:extLst>
              </p:cNvPr>
              <p:cNvSpPr/>
              <p:nvPr/>
            </p:nvSpPr>
            <p:spPr>
              <a:xfrm>
                <a:off x="5925577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ABD82C4-672F-CB48-ABDA-CF4251139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0945"/>
              </p:ext>
            </p:extLst>
          </p:nvPr>
        </p:nvGraphicFramePr>
        <p:xfrm>
          <a:off x="6062315" y="1281236"/>
          <a:ext cx="5772333" cy="643890"/>
        </p:xfrm>
        <a:graphic>
          <a:graphicData uri="http://schemas.openxmlformats.org/drawingml/2006/table">
            <a:tbl>
              <a:tblPr/>
              <a:tblGrid>
                <a:gridCol w="818032">
                  <a:extLst>
                    <a:ext uri="{9D8B030D-6E8A-4147-A177-3AD203B41FA5}">
                      <a16:colId xmlns:a16="http://schemas.microsoft.com/office/drawing/2014/main" val="3749621326"/>
                    </a:ext>
                  </a:extLst>
                </a:gridCol>
                <a:gridCol w="4954301">
                  <a:extLst>
                    <a:ext uri="{9D8B030D-6E8A-4147-A177-3AD203B41FA5}">
                      <a16:colId xmlns:a16="http://schemas.microsoft.com/office/drawing/2014/main" val="1842420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Y02E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Reduction of greenhouse gas emissions, related to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energy generation, transmission or distribution</a:t>
                      </a: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6937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0EF221A-BB86-9E4D-814C-A34FDF390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60289"/>
              </p:ext>
            </p:extLst>
          </p:nvPr>
        </p:nvGraphicFramePr>
        <p:xfrm>
          <a:off x="6028630" y="2012455"/>
          <a:ext cx="6001407" cy="643890"/>
        </p:xfrm>
        <a:graphic>
          <a:graphicData uri="http://schemas.openxmlformats.org/drawingml/2006/table">
            <a:tbl>
              <a:tblPr/>
              <a:tblGrid>
                <a:gridCol w="850495">
                  <a:extLst>
                    <a:ext uri="{9D8B030D-6E8A-4147-A177-3AD203B41FA5}">
                      <a16:colId xmlns:a16="http://schemas.microsoft.com/office/drawing/2014/main" val="2667573694"/>
                    </a:ext>
                  </a:extLst>
                </a:gridCol>
                <a:gridCol w="5150912">
                  <a:extLst>
                    <a:ext uri="{9D8B030D-6E8A-4147-A177-3AD203B41FA5}">
                      <a16:colId xmlns:a16="http://schemas.microsoft.com/office/drawing/2014/main" val="3037843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H01M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Processes or means, e.g.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Batteries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, for the direct conversion of chemical energy into electrical energy</a:t>
                      </a:r>
                      <a:endParaRPr lang="en-US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72881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1DDD73E0-A44E-5041-9570-B0581CE5D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4050"/>
              </p:ext>
            </p:extLst>
          </p:nvPr>
        </p:nvGraphicFramePr>
        <p:xfrm>
          <a:off x="6062315" y="2759738"/>
          <a:ext cx="6264941" cy="643890"/>
        </p:xfrm>
        <a:graphic>
          <a:graphicData uri="http://schemas.openxmlformats.org/drawingml/2006/table">
            <a:tbl>
              <a:tblPr/>
              <a:tblGrid>
                <a:gridCol w="887842">
                  <a:extLst>
                    <a:ext uri="{9D8B030D-6E8A-4147-A177-3AD203B41FA5}">
                      <a16:colId xmlns:a16="http://schemas.microsoft.com/office/drawing/2014/main" val="275348549"/>
                    </a:ext>
                  </a:extLst>
                </a:gridCol>
                <a:gridCol w="5377099">
                  <a:extLst>
                    <a:ext uri="{9D8B030D-6E8A-4147-A177-3AD203B41FA5}">
                      <a16:colId xmlns:a16="http://schemas.microsoft.com/office/drawing/2014/main" val="1884971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Y02T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Climate change mitigation technologies related to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transportation</a:t>
                      </a: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377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D6B9022-5315-3F4E-839E-9F7D8ED6A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444115"/>
              </p:ext>
            </p:extLst>
          </p:nvPr>
        </p:nvGraphicFramePr>
        <p:xfrm>
          <a:off x="6062315" y="3458597"/>
          <a:ext cx="5983309" cy="1802130"/>
        </p:xfrm>
        <a:graphic>
          <a:graphicData uri="http://schemas.openxmlformats.org/drawingml/2006/table">
            <a:tbl>
              <a:tblPr/>
              <a:tblGrid>
                <a:gridCol w="847930">
                  <a:extLst>
                    <a:ext uri="{9D8B030D-6E8A-4147-A177-3AD203B41FA5}">
                      <a16:colId xmlns:a16="http://schemas.microsoft.com/office/drawing/2014/main" val="1470285077"/>
                    </a:ext>
                  </a:extLst>
                </a:gridCol>
                <a:gridCol w="5135379">
                  <a:extLst>
                    <a:ext uri="{9D8B030D-6E8A-4147-A177-3AD203B41FA5}">
                      <a16:colId xmlns:a16="http://schemas.microsoft.com/office/drawing/2014/main" val="2966866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B60K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 or mounting of propulsion units or of transmissions in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 or mounting of plural diverse prime-movers in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auxiliary drives for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instrumentation or dashboards for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arrangements in connection with cooling, air intake,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gas exhaust or fuel supply of propulsion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units in vehicles</a:t>
                      </a:r>
                      <a:endParaRPr lang="en-US" sz="1600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68220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283F4E9-B1D5-4C4B-A6B3-58200E6C8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66257"/>
              </p:ext>
            </p:extLst>
          </p:nvPr>
        </p:nvGraphicFramePr>
        <p:xfrm>
          <a:off x="6028630" y="5369217"/>
          <a:ext cx="5983309" cy="643890"/>
        </p:xfrm>
        <a:graphic>
          <a:graphicData uri="http://schemas.openxmlformats.org/drawingml/2006/table">
            <a:tbl>
              <a:tblPr/>
              <a:tblGrid>
                <a:gridCol w="847930">
                  <a:extLst>
                    <a:ext uri="{9D8B030D-6E8A-4147-A177-3AD203B41FA5}">
                      <a16:colId xmlns:a16="http://schemas.microsoft.com/office/drawing/2014/main" val="524501606"/>
                    </a:ext>
                  </a:extLst>
                </a:gridCol>
                <a:gridCol w="5135379">
                  <a:extLst>
                    <a:ext uri="{9D8B030D-6E8A-4147-A177-3AD203B41FA5}">
                      <a16:colId xmlns:a16="http://schemas.microsoft.com/office/drawing/2014/main" val="3556329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Y02P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Climate change mitigation technologies in the production or processing of goods</a:t>
                      </a:r>
                      <a:endParaRPr lang="en-US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1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40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3594C14-055B-294A-B8C2-73B36B134CDB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A4EB6-43BE-9E4E-9158-DCA00E8DB5F5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992E4-E440-3B49-AFC9-728D52C5137A}"/>
              </a:ext>
            </a:extLst>
          </p:cNvPr>
          <p:cNvSpPr txBox="1"/>
          <p:nvPr/>
        </p:nvSpPr>
        <p:spPr>
          <a:xfrm>
            <a:off x="1513153" y="287411"/>
            <a:ext cx="7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3B58E4-1CAA-7447-BDDC-274E1A2AA758}"/>
              </a:ext>
            </a:extLst>
          </p:cNvPr>
          <p:cNvGrpSpPr/>
          <p:nvPr/>
        </p:nvGrpSpPr>
        <p:grpSpPr>
          <a:xfrm>
            <a:off x="3038722" y="1167073"/>
            <a:ext cx="7748993" cy="2849705"/>
            <a:chOff x="3527839" y="2014745"/>
            <a:chExt cx="7748993" cy="2849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1550A0-A2B6-0946-8739-BCAFECEE9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65" b="13958"/>
            <a:stretch/>
          </p:blipFill>
          <p:spPr>
            <a:xfrm>
              <a:off x="3527839" y="2014745"/>
              <a:ext cx="6732456" cy="2849705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8CC0C7E-C7EE-4D42-80BF-42691B84DB96}"/>
                </a:ext>
              </a:extLst>
            </p:cNvPr>
            <p:cNvSpPr/>
            <p:nvPr/>
          </p:nvSpPr>
          <p:spPr>
            <a:xfrm>
              <a:off x="390226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8A31ED0-EB39-F741-846F-3E2A29955BEA}"/>
                </a:ext>
              </a:extLst>
            </p:cNvPr>
            <p:cNvSpPr/>
            <p:nvPr/>
          </p:nvSpPr>
          <p:spPr>
            <a:xfrm>
              <a:off x="453969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D200A1-39FD-0646-B354-E9B521BAA8D1}"/>
                </a:ext>
              </a:extLst>
            </p:cNvPr>
            <p:cNvSpPr/>
            <p:nvPr/>
          </p:nvSpPr>
          <p:spPr>
            <a:xfrm>
              <a:off x="517712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ADEF20-65E7-1F4A-9C13-1FD353DAB2D4}"/>
                </a:ext>
              </a:extLst>
            </p:cNvPr>
            <p:cNvSpPr/>
            <p:nvPr/>
          </p:nvSpPr>
          <p:spPr>
            <a:xfrm>
              <a:off x="581455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C2B3A5-AEEF-2D4D-9454-7F0481B1F01F}"/>
                </a:ext>
              </a:extLst>
            </p:cNvPr>
            <p:cNvSpPr/>
            <p:nvPr/>
          </p:nvSpPr>
          <p:spPr>
            <a:xfrm>
              <a:off x="7779848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846D49B-0799-F443-AD32-F08EC8BEAA22}"/>
                </a:ext>
              </a:extLst>
            </p:cNvPr>
            <p:cNvSpPr/>
            <p:nvPr/>
          </p:nvSpPr>
          <p:spPr>
            <a:xfrm>
              <a:off x="3930477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E6B990-4E27-F743-ABBA-20559E3CA13D}"/>
                </a:ext>
              </a:extLst>
            </p:cNvPr>
            <p:cNvSpPr/>
            <p:nvPr/>
          </p:nvSpPr>
          <p:spPr>
            <a:xfrm>
              <a:off x="4553798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D56F307-6E26-074C-B7FC-46C5D27A24D6}"/>
                </a:ext>
              </a:extLst>
            </p:cNvPr>
            <p:cNvSpPr/>
            <p:nvPr/>
          </p:nvSpPr>
          <p:spPr>
            <a:xfrm>
              <a:off x="5177119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98488F8-061D-CF48-A684-E4B5AD207C0A}"/>
                </a:ext>
              </a:extLst>
            </p:cNvPr>
            <p:cNvSpPr/>
            <p:nvPr/>
          </p:nvSpPr>
          <p:spPr>
            <a:xfrm>
              <a:off x="7050896" y="3546807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4405832-8338-D042-9567-1FE79CBE3D10}"/>
                </a:ext>
              </a:extLst>
            </p:cNvPr>
            <p:cNvSpPr/>
            <p:nvPr/>
          </p:nvSpPr>
          <p:spPr>
            <a:xfrm>
              <a:off x="3916367" y="3858904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587D85E-8064-D844-8461-9C7A1401E5EF}"/>
                </a:ext>
              </a:extLst>
            </p:cNvPr>
            <p:cNvSpPr/>
            <p:nvPr/>
          </p:nvSpPr>
          <p:spPr>
            <a:xfrm>
              <a:off x="6486896" y="3881497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10DA511-F11A-604B-880B-36CBECD112AC}"/>
                </a:ext>
              </a:extLst>
            </p:cNvPr>
            <p:cNvSpPr/>
            <p:nvPr/>
          </p:nvSpPr>
          <p:spPr>
            <a:xfrm>
              <a:off x="9057425" y="390409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7101B7-EBD7-7D4D-978C-49D4DE9C203D}"/>
                </a:ext>
              </a:extLst>
            </p:cNvPr>
            <p:cNvSpPr/>
            <p:nvPr/>
          </p:nvSpPr>
          <p:spPr>
            <a:xfrm>
              <a:off x="3915625" y="417685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528D04-90F5-3F45-9973-1A3002CE5AA0}"/>
                </a:ext>
              </a:extLst>
            </p:cNvPr>
            <p:cNvSpPr/>
            <p:nvPr/>
          </p:nvSpPr>
          <p:spPr>
            <a:xfrm>
              <a:off x="4571255" y="419014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61962D9-AE20-894C-BD16-DC0A726D303C}"/>
                </a:ext>
              </a:extLst>
            </p:cNvPr>
            <p:cNvSpPr/>
            <p:nvPr/>
          </p:nvSpPr>
          <p:spPr>
            <a:xfrm>
              <a:off x="6486896" y="419945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E0FC05-61CF-7B40-A51F-41A8654228CE}"/>
                </a:ext>
              </a:extLst>
            </p:cNvPr>
            <p:cNvSpPr/>
            <p:nvPr/>
          </p:nvSpPr>
          <p:spPr>
            <a:xfrm>
              <a:off x="9057425" y="4183354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C09A302-F835-ED42-ACD9-DAB34B106FA7}"/>
                </a:ext>
              </a:extLst>
            </p:cNvPr>
            <p:cNvSpPr/>
            <p:nvPr/>
          </p:nvSpPr>
          <p:spPr>
            <a:xfrm>
              <a:off x="3930477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7BA7EEA-8E7F-0643-A783-30944681C05C}"/>
                </a:ext>
              </a:extLst>
            </p:cNvPr>
            <p:cNvSpPr/>
            <p:nvPr/>
          </p:nvSpPr>
          <p:spPr>
            <a:xfrm>
              <a:off x="4571254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BE223DE-B3AE-9D4D-8B7E-B54C05008EEF}"/>
                </a:ext>
              </a:extLst>
            </p:cNvPr>
            <p:cNvSpPr/>
            <p:nvPr/>
          </p:nvSpPr>
          <p:spPr>
            <a:xfrm>
              <a:off x="5212031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F769EC-D8BD-3E48-9D5B-18EC380DA1E0}"/>
                </a:ext>
              </a:extLst>
            </p:cNvPr>
            <p:cNvSpPr txBox="1"/>
            <p:nvPr/>
          </p:nvSpPr>
          <p:spPr>
            <a:xfrm>
              <a:off x="10025548" y="317161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&gt;100</a:t>
              </a:r>
              <a:endParaRPr lang="en-C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2573DD-11EE-7248-B81D-9DF9E62788BB}"/>
                </a:ext>
              </a:extLst>
            </p:cNvPr>
            <p:cNvSpPr txBox="1"/>
            <p:nvPr/>
          </p:nvSpPr>
          <p:spPr>
            <a:xfrm>
              <a:off x="10025548" y="3504694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&gt;50</a:t>
              </a:r>
              <a:endParaRPr lang="en-C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50639-5B99-AE47-AC20-C2BA988A1471}"/>
                </a:ext>
              </a:extLst>
            </p:cNvPr>
            <p:cNvSpPr txBox="1"/>
            <p:nvPr/>
          </p:nvSpPr>
          <p:spPr>
            <a:xfrm>
              <a:off x="10025548" y="380752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&gt;40</a:t>
              </a:r>
              <a:endParaRPr lang="en-C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DF62A69-7F46-AF43-9555-C94C4ACD76DC}"/>
                </a:ext>
              </a:extLst>
            </p:cNvPr>
            <p:cNvSpPr/>
            <p:nvPr/>
          </p:nvSpPr>
          <p:spPr>
            <a:xfrm>
              <a:off x="4564388" y="387470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50C949-37AD-BA4F-947A-8C52E4B18900}"/>
                </a:ext>
              </a:extLst>
            </p:cNvPr>
            <p:cNvSpPr txBox="1"/>
            <p:nvPr/>
          </p:nvSpPr>
          <p:spPr>
            <a:xfrm>
              <a:off x="10025548" y="4154570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&gt;=10</a:t>
              </a:r>
              <a:endParaRPr lang="en-C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6836A7-D227-704F-86F1-91C5D60B170A}"/>
                </a:ext>
              </a:extLst>
            </p:cNvPr>
            <p:cNvSpPr txBox="1"/>
            <p:nvPr/>
          </p:nvSpPr>
          <p:spPr>
            <a:xfrm>
              <a:off x="10025548" y="4479692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&gt;=10</a:t>
              </a:r>
              <a:endParaRPr lang="en-CN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979AAF9-8911-C24B-8A93-F99011560B7B}"/>
              </a:ext>
            </a:extLst>
          </p:cNvPr>
          <p:cNvSpPr txBox="1"/>
          <p:nvPr/>
        </p:nvSpPr>
        <p:spPr>
          <a:xfrm>
            <a:off x="3360150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5FB28-40C3-4146-BEAB-7BB0695FF9E5}"/>
              </a:ext>
            </a:extLst>
          </p:cNvPr>
          <p:cNvSpPr txBox="1"/>
          <p:nvPr/>
        </p:nvSpPr>
        <p:spPr>
          <a:xfrm>
            <a:off x="3071610" y="1076464"/>
            <a:ext cx="673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Table:</a:t>
            </a:r>
            <a:r>
              <a:rPr lang="zh-CN" altLang="en-US" sz="1400" dirty="0"/>
              <a:t> </a:t>
            </a:r>
            <a:r>
              <a:rPr lang="en-US" altLang="zh-CN" sz="1400" dirty="0"/>
              <a:t>Number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families</a:t>
            </a:r>
            <a:r>
              <a:rPr lang="zh-CN" altLang="en-US" sz="1400" dirty="0"/>
              <a:t> </a:t>
            </a:r>
            <a:r>
              <a:rPr lang="en-US" altLang="zh-CN" sz="1400" dirty="0"/>
              <a:t>referencing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specific</a:t>
            </a:r>
            <a:r>
              <a:rPr lang="zh-CN" altLang="en-US" sz="1400" dirty="0"/>
              <a:t> </a:t>
            </a:r>
            <a:r>
              <a:rPr lang="en-US" altLang="zh-CN" sz="1400" dirty="0"/>
              <a:t>CPC</a:t>
            </a:r>
            <a:r>
              <a:rPr lang="zh-CN" altLang="en-US" sz="1400" dirty="0"/>
              <a:t> </a:t>
            </a:r>
            <a:r>
              <a:rPr lang="en-US" altLang="zh-CN" sz="1400" dirty="0"/>
              <a:t>code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organization.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BECD4D-64FD-3E46-BAB6-888A9819236C}"/>
              </a:ext>
            </a:extLst>
          </p:cNvPr>
          <p:cNvSpPr txBox="1"/>
          <p:nvPr/>
        </p:nvSpPr>
        <p:spPr>
          <a:xfrm>
            <a:off x="2279144" y="4154858"/>
            <a:ext cx="7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Total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FE28AE-2530-6A45-ADA4-67B29E0751B0}"/>
              </a:ext>
            </a:extLst>
          </p:cNvPr>
          <p:cNvSpPr txBox="1"/>
          <p:nvPr/>
        </p:nvSpPr>
        <p:spPr>
          <a:xfrm>
            <a:off x="4005381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95BC32-BC7A-EC44-BEB4-7422F229D34E}"/>
              </a:ext>
            </a:extLst>
          </p:cNvPr>
          <p:cNvSpPr txBox="1"/>
          <p:nvPr/>
        </p:nvSpPr>
        <p:spPr>
          <a:xfrm>
            <a:off x="4650612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024B9-F055-D34C-9D7B-6DC142C99C68}"/>
              </a:ext>
            </a:extLst>
          </p:cNvPr>
          <p:cNvSpPr txBox="1"/>
          <p:nvPr/>
        </p:nvSpPr>
        <p:spPr>
          <a:xfrm>
            <a:off x="5295843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2C211-F5CC-4941-A6B2-3EC9985405D0}"/>
              </a:ext>
            </a:extLst>
          </p:cNvPr>
          <p:cNvSpPr txBox="1"/>
          <p:nvPr/>
        </p:nvSpPr>
        <p:spPr>
          <a:xfrm>
            <a:off x="5941074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2DF362-018E-C847-8D66-D3A2735DD175}"/>
              </a:ext>
            </a:extLst>
          </p:cNvPr>
          <p:cNvSpPr txBox="1"/>
          <p:nvPr/>
        </p:nvSpPr>
        <p:spPr>
          <a:xfrm>
            <a:off x="6586305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AE734B-E029-6042-8854-1F238E3DC0C5}"/>
              </a:ext>
            </a:extLst>
          </p:cNvPr>
          <p:cNvSpPr txBox="1"/>
          <p:nvPr/>
        </p:nvSpPr>
        <p:spPr>
          <a:xfrm>
            <a:off x="7231536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93427A-9C8C-B149-8BDC-DB6F9BC81D0A}"/>
              </a:ext>
            </a:extLst>
          </p:cNvPr>
          <p:cNvSpPr txBox="1"/>
          <p:nvPr/>
        </p:nvSpPr>
        <p:spPr>
          <a:xfrm>
            <a:off x="7876767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F3A319-F396-BF49-82CD-3ED582D9980E}"/>
              </a:ext>
            </a:extLst>
          </p:cNvPr>
          <p:cNvSpPr txBox="1"/>
          <p:nvPr/>
        </p:nvSpPr>
        <p:spPr>
          <a:xfrm>
            <a:off x="8521995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961E986-246F-9049-9B77-CC19317A2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56" r="89090" b="13958"/>
          <a:stretch/>
        </p:blipFill>
        <p:spPr>
          <a:xfrm>
            <a:off x="2191554" y="2381305"/>
            <a:ext cx="1032598" cy="1645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7F479D-9954-7D44-8CCA-78BFC60E52E8}"/>
              </a:ext>
            </a:extLst>
          </p:cNvPr>
          <p:cNvSpPr txBox="1"/>
          <p:nvPr/>
        </p:nvSpPr>
        <p:spPr>
          <a:xfrm>
            <a:off x="2023085" y="5179582"/>
            <a:ext cx="4502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All-rounder</a:t>
            </a:r>
            <a:r>
              <a:rPr lang="zh-CN" altLang="en-US" dirty="0"/>
              <a:t> </a:t>
            </a:r>
            <a:r>
              <a:rPr lang="en-US" altLang="zh-CN" dirty="0"/>
              <a:t>companies:</a:t>
            </a:r>
            <a:r>
              <a:rPr lang="zh-CN" altLang="en-US" dirty="0"/>
              <a:t> </a:t>
            </a: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Toyota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Y02T:</a:t>
            </a:r>
            <a:r>
              <a:rPr lang="zh-CN" altLang="en-US" dirty="0"/>
              <a:t> </a:t>
            </a: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Y02P:</a:t>
            </a:r>
            <a:r>
              <a:rPr lang="zh-CN" altLang="en-US" dirty="0"/>
              <a:t> </a:t>
            </a:r>
            <a:r>
              <a:rPr lang="en-US" altLang="zh-CN" dirty="0"/>
              <a:t>Panasonic</a:t>
            </a:r>
            <a:endParaRPr lang="en-C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595027-2D85-D94F-A4C8-7BBF47B8B6E1}"/>
              </a:ext>
            </a:extLst>
          </p:cNvPr>
          <p:cNvSpPr txBox="1"/>
          <p:nvPr/>
        </p:nvSpPr>
        <p:spPr>
          <a:xfrm>
            <a:off x="2023085" y="4779238"/>
            <a:ext cx="19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Conclusion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5F9D18-96CA-6D42-A738-B5A46D3EEEE0}"/>
              </a:ext>
            </a:extLst>
          </p:cNvPr>
          <p:cNvSpPr txBox="1"/>
          <p:nvPr/>
        </p:nvSpPr>
        <p:spPr>
          <a:xfrm>
            <a:off x="7554724" y="4779238"/>
            <a:ext cx="33756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How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to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choose?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B050"/>
                </a:solidFill>
              </a:rPr>
              <a:t>Complementary Companies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zh-CN" altLang="en-US" sz="1600" dirty="0"/>
              <a:t>      </a:t>
            </a:r>
            <a:r>
              <a:rPr lang="en-US" altLang="zh-CN" sz="1600" dirty="0"/>
              <a:t>Technology Complementation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B050"/>
                </a:solidFill>
              </a:rPr>
              <a:t>Similar Companies: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zh-CN" altLang="en-US" sz="1600" dirty="0">
                <a:solidFill>
                  <a:srgbClr val="00B050"/>
                </a:solidFill>
              </a:rPr>
              <a:t>      </a:t>
            </a:r>
            <a:r>
              <a:rPr lang="en-US" altLang="zh-CN" sz="1600" dirty="0"/>
              <a:t>More advanced technologies</a:t>
            </a:r>
            <a:endParaRPr lang="en-C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1EF0D2-4931-1341-9A93-6557E0A5ADD2}"/>
              </a:ext>
            </a:extLst>
          </p:cNvPr>
          <p:cNvSpPr/>
          <p:nvPr/>
        </p:nvSpPr>
        <p:spPr>
          <a:xfrm>
            <a:off x="9265186" y="1905918"/>
            <a:ext cx="1432192" cy="418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CN" dirty="0"/>
              <a:t>elf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9045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D3E3F-A81B-AB4A-9718-70EE63305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3" b="10881"/>
          <a:stretch/>
        </p:blipFill>
        <p:spPr>
          <a:xfrm>
            <a:off x="6245770" y="1522455"/>
            <a:ext cx="5760506" cy="308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4E8A5-F63B-9F47-B5C4-006D326507EA}"/>
              </a:ext>
            </a:extLst>
          </p:cNvPr>
          <p:cNvSpPr txBox="1"/>
          <p:nvPr/>
        </p:nvSpPr>
        <p:spPr>
          <a:xfrm>
            <a:off x="596892" y="5602295"/>
            <a:ext cx="277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CN" sz="1400" dirty="0"/>
              <a:t>Current</a:t>
            </a:r>
            <a:r>
              <a:rPr lang="en-US" altLang="zh-CN" sz="1400" dirty="0" err="1"/>
              <a:t>ly</a:t>
            </a:r>
            <a:r>
              <a:rPr lang="zh-CN" altLang="en-US" sz="1400" dirty="0"/>
              <a:t> </a:t>
            </a:r>
            <a:r>
              <a:rPr lang="en-US" altLang="zh-CN" sz="1400" dirty="0"/>
              <a:t>granted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families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total.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3025A-BADD-064D-92CA-C02E568E9E43}"/>
              </a:ext>
            </a:extLst>
          </p:cNvPr>
          <p:cNvSpPr txBox="1"/>
          <p:nvPr/>
        </p:nvSpPr>
        <p:spPr>
          <a:xfrm>
            <a:off x="9484138" y="3469804"/>
            <a:ext cx="2522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2.</a:t>
            </a:r>
            <a:r>
              <a:rPr lang="zh-CN" altLang="en-US" sz="1400" dirty="0"/>
              <a:t> </a:t>
            </a:r>
            <a:r>
              <a:rPr lang="en-CN" sz="1400" dirty="0"/>
              <a:t>Current</a:t>
            </a:r>
            <a:r>
              <a:rPr lang="en-US" altLang="zh-CN" sz="1400" dirty="0" err="1"/>
              <a:t>ly</a:t>
            </a:r>
            <a:r>
              <a:rPr lang="zh-CN" altLang="en-US" sz="1400" dirty="0"/>
              <a:t> </a:t>
            </a:r>
            <a:r>
              <a:rPr lang="en-US" altLang="zh-CN" sz="1400" dirty="0"/>
              <a:t>granted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families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Top</a:t>
            </a:r>
            <a:r>
              <a:rPr lang="zh-CN" altLang="en-US" sz="1400" dirty="0"/>
              <a:t> </a:t>
            </a:r>
            <a:r>
              <a:rPr lang="en-US" altLang="zh-CN" sz="1400" dirty="0"/>
              <a:t>10</a:t>
            </a:r>
            <a:r>
              <a:rPr lang="zh-CN" altLang="en-US" sz="1400" dirty="0"/>
              <a:t> </a:t>
            </a:r>
            <a:r>
              <a:rPr lang="en-US" altLang="zh-CN" sz="1400" dirty="0"/>
              <a:t>apart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Private</a:t>
            </a:r>
            <a:r>
              <a:rPr lang="zh-CN" altLang="en-US" sz="1400" dirty="0"/>
              <a:t> </a:t>
            </a:r>
            <a:r>
              <a:rPr lang="en-US" altLang="zh-CN" sz="1400" dirty="0"/>
              <a:t>owner.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C3E6D-6235-4E4C-9ADA-27784A09A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90"/>
          <a:stretch/>
        </p:blipFill>
        <p:spPr>
          <a:xfrm>
            <a:off x="599926" y="2482733"/>
            <a:ext cx="4928055" cy="29420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BE1961-B968-EB42-B269-151AB4E099BB}"/>
              </a:ext>
            </a:extLst>
          </p:cNvPr>
          <p:cNvGrpSpPr/>
          <p:nvPr/>
        </p:nvGrpSpPr>
        <p:grpSpPr>
          <a:xfrm>
            <a:off x="3510837" y="5519375"/>
            <a:ext cx="88234" cy="453924"/>
            <a:chOff x="3320814" y="5045241"/>
            <a:chExt cx="88234" cy="453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9FFA6D-9FFE-9B4A-920D-1BDB72FD05B9}"/>
                </a:ext>
              </a:extLst>
            </p:cNvPr>
            <p:cNvSpPr/>
            <p:nvPr/>
          </p:nvSpPr>
          <p:spPr>
            <a:xfrm>
              <a:off x="3320814" y="504524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E40D06-DAFB-C843-A392-BFCEBA3DDBF1}"/>
                </a:ext>
              </a:extLst>
            </p:cNvPr>
            <p:cNvSpPr/>
            <p:nvPr/>
          </p:nvSpPr>
          <p:spPr>
            <a:xfrm>
              <a:off x="3320814" y="5228086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55705D-E4E5-C343-A356-4F42BE4AD870}"/>
                </a:ext>
              </a:extLst>
            </p:cNvPr>
            <p:cNvSpPr/>
            <p:nvPr/>
          </p:nvSpPr>
          <p:spPr>
            <a:xfrm>
              <a:off x="3320814" y="541093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CA232-C726-F34C-BDEA-B0DA9C21201E}"/>
              </a:ext>
            </a:extLst>
          </p:cNvPr>
          <p:cNvGrpSpPr/>
          <p:nvPr/>
        </p:nvGrpSpPr>
        <p:grpSpPr>
          <a:xfrm>
            <a:off x="3795697" y="5519375"/>
            <a:ext cx="88234" cy="453924"/>
            <a:chOff x="3320814" y="5045241"/>
            <a:chExt cx="88234" cy="4539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1635CE-D872-0040-9223-C6ADDC678DB4}"/>
                </a:ext>
              </a:extLst>
            </p:cNvPr>
            <p:cNvSpPr/>
            <p:nvPr/>
          </p:nvSpPr>
          <p:spPr>
            <a:xfrm>
              <a:off x="3320814" y="504524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33648F-D0CC-AF43-83BB-CD06DC9C2F6D}"/>
                </a:ext>
              </a:extLst>
            </p:cNvPr>
            <p:cNvSpPr/>
            <p:nvPr/>
          </p:nvSpPr>
          <p:spPr>
            <a:xfrm>
              <a:off x="3320814" y="5228086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4FB3EC5-E651-9344-B9C1-D5FC93984D95}"/>
                </a:ext>
              </a:extLst>
            </p:cNvPr>
            <p:cNvSpPr/>
            <p:nvPr/>
          </p:nvSpPr>
          <p:spPr>
            <a:xfrm>
              <a:off x="3320814" y="541093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9680DF-AFBA-6441-92A0-6410A94789B0}"/>
              </a:ext>
            </a:extLst>
          </p:cNvPr>
          <p:cNvGrpSpPr/>
          <p:nvPr/>
        </p:nvGrpSpPr>
        <p:grpSpPr>
          <a:xfrm>
            <a:off x="4080557" y="5519375"/>
            <a:ext cx="88234" cy="453924"/>
            <a:chOff x="3320814" y="5045241"/>
            <a:chExt cx="88234" cy="45392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46D8C8-7BEF-0F44-9108-D1BC92564F66}"/>
                </a:ext>
              </a:extLst>
            </p:cNvPr>
            <p:cNvSpPr/>
            <p:nvPr/>
          </p:nvSpPr>
          <p:spPr>
            <a:xfrm>
              <a:off x="3320814" y="504524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2EBE9E-6185-544A-BAE4-4EB6ABC41296}"/>
                </a:ext>
              </a:extLst>
            </p:cNvPr>
            <p:cNvSpPr/>
            <p:nvPr/>
          </p:nvSpPr>
          <p:spPr>
            <a:xfrm>
              <a:off x="3320814" y="5228086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ABAB4E-A753-1C43-9A29-A05CD627027F}"/>
                </a:ext>
              </a:extLst>
            </p:cNvPr>
            <p:cNvSpPr/>
            <p:nvPr/>
          </p:nvSpPr>
          <p:spPr>
            <a:xfrm>
              <a:off x="3320814" y="5410931"/>
              <a:ext cx="88234" cy="88234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18F8B2-7E2B-AE4E-982B-F3A16085A820}"/>
              </a:ext>
            </a:extLst>
          </p:cNvPr>
          <p:cNvSpPr txBox="1"/>
          <p:nvPr/>
        </p:nvSpPr>
        <p:spPr>
          <a:xfrm>
            <a:off x="525517" y="2608568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23893D-C437-6540-81ED-BD25F0B09B27}"/>
              </a:ext>
            </a:extLst>
          </p:cNvPr>
          <p:cNvCxnSpPr/>
          <p:nvPr/>
        </p:nvCxnSpPr>
        <p:spPr>
          <a:xfrm>
            <a:off x="823326" y="2919391"/>
            <a:ext cx="302004" cy="310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FCB7FA-0FAE-DC44-B9FD-F138D286F937}"/>
              </a:ext>
            </a:extLst>
          </p:cNvPr>
          <p:cNvSpPr txBox="1"/>
          <p:nvPr/>
        </p:nvSpPr>
        <p:spPr>
          <a:xfrm>
            <a:off x="1844463" y="1995865"/>
            <a:ext cx="89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Private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owner</a:t>
            </a:r>
            <a:endParaRPr lang="en-CN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3933D-A0D3-7E4D-967B-EA8A588782E7}"/>
              </a:ext>
            </a:extLst>
          </p:cNvPr>
          <p:cNvCxnSpPr>
            <a:cxnSpLocks/>
          </p:cNvCxnSpPr>
          <p:nvPr/>
        </p:nvCxnSpPr>
        <p:spPr>
          <a:xfrm>
            <a:off x="2293274" y="2573616"/>
            <a:ext cx="0" cy="1752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702A6B-1687-864A-A913-6549CB1DBA00}"/>
              </a:ext>
            </a:extLst>
          </p:cNvPr>
          <p:cNvSpPr/>
          <p:nvPr/>
        </p:nvSpPr>
        <p:spPr>
          <a:xfrm>
            <a:off x="3471583" y="2748841"/>
            <a:ext cx="2056389" cy="1332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0BD50-1EA0-3A49-A157-56CB6144ACE1}"/>
              </a:ext>
            </a:extLst>
          </p:cNvPr>
          <p:cNvSpPr txBox="1"/>
          <p:nvPr/>
        </p:nvSpPr>
        <p:spPr>
          <a:xfrm>
            <a:off x="4612304" y="1522455"/>
            <a:ext cx="16334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The top </a:t>
            </a:r>
            <a:r>
              <a:rPr lang="en-US" altLang="zh-CN" dirty="0"/>
              <a:t>nine</a:t>
            </a:r>
            <a:r>
              <a:rPr lang="en-CN" dirty="0"/>
              <a:t> accounted for </a:t>
            </a:r>
            <a:r>
              <a:rPr lang="en-US" altLang="zh-CN" sz="3200" b="1" dirty="0">
                <a:solidFill>
                  <a:srgbClr val="00B050"/>
                </a:solidFill>
              </a:rPr>
              <a:t>13.1%</a:t>
            </a:r>
            <a:endParaRPr lang="en-CN" b="1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BBB567-D640-9C42-99A1-45C3BECE0EE1}"/>
              </a:ext>
            </a:extLst>
          </p:cNvPr>
          <p:cNvCxnSpPr>
            <a:cxnSpLocks/>
          </p:cNvCxnSpPr>
          <p:nvPr/>
        </p:nvCxnSpPr>
        <p:spPr>
          <a:xfrm flipH="1">
            <a:off x="4440593" y="2451542"/>
            <a:ext cx="171711" cy="2627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ECCAE-A5F5-7944-B124-AFB03E0D5D21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7F83F4-2410-7A4E-AA63-41DE0D1AD52F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1CB5C5-647B-8C41-8689-E8934BDFCAA6}"/>
              </a:ext>
            </a:extLst>
          </p:cNvPr>
          <p:cNvSpPr txBox="1"/>
          <p:nvPr/>
        </p:nvSpPr>
        <p:spPr>
          <a:xfrm>
            <a:off x="1513152" y="287411"/>
            <a:ext cx="8836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Granted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Patents</a:t>
            </a:r>
            <a:r>
              <a:rPr lang="zh-CN" altLang="en-US" sz="4000" b="1" dirty="0"/>
              <a:t> </a:t>
            </a:r>
            <a:endParaRPr lang="en-CN" sz="4000" b="1" dirty="0"/>
          </a:p>
        </p:txBody>
      </p:sp>
      <p:sp>
        <p:nvSpPr>
          <p:cNvPr id="38" name="Curved Down Arrow 37">
            <a:extLst>
              <a:ext uri="{FF2B5EF4-FFF2-40B4-BE49-F238E27FC236}">
                <a16:creationId xmlns:a16="http://schemas.microsoft.com/office/drawing/2014/main" id="{30B21B73-8738-334D-8EDC-4A25A0453C2B}"/>
              </a:ext>
            </a:extLst>
          </p:cNvPr>
          <p:cNvSpPr/>
          <p:nvPr/>
        </p:nvSpPr>
        <p:spPr>
          <a:xfrm rot="19715432">
            <a:off x="5956989" y="1366972"/>
            <a:ext cx="920983" cy="523220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A99A64-7D7A-BE41-B6E9-5CF0D0BE898D}"/>
              </a:ext>
            </a:extLst>
          </p:cNvPr>
          <p:cNvSpPr txBox="1"/>
          <p:nvPr/>
        </p:nvSpPr>
        <p:spPr>
          <a:xfrm>
            <a:off x="6096000" y="5038397"/>
            <a:ext cx="5648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choices</a:t>
            </a:r>
            <a:r>
              <a:rPr lang="zh-CN" altLang="en-US" dirty="0"/>
              <a:t> </a:t>
            </a:r>
            <a:r>
              <a:rPr lang="en-US" altLang="zh-CN" dirty="0"/>
              <a:t>(Granted</a:t>
            </a:r>
            <a:r>
              <a:rPr lang="zh-CN" altLang="en-US" dirty="0"/>
              <a:t> </a:t>
            </a:r>
            <a:r>
              <a:rPr lang="en-US" altLang="zh-CN" dirty="0"/>
              <a:t>patents&gt;100):</a:t>
            </a:r>
            <a:r>
              <a:rPr lang="zh-CN" altLang="en-US" dirty="0"/>
              <a:t> </a:t>
            </a: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 err="1"/>
              <a:t>Luogefu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Automobile</a:t>
            </a:r>
            <a:r>
              <a:rPr lang="zh-CN" altLang="en-US" dirty="0"/>
              <a:t> </a:t>
            </a:r>
            <a:r>
              <a:rPr lang="en-US" altLang="zh-CN" dirty="0"/>
              <a:t>Co.,</a:t>
            </a:r>
            <a:r>
              <a:rPr lang="zh-CN" altLang="en-US" dirty="0"/>
              <a:t> </a:t>
            </a:r>
            <a:r>
              <a:rPr lang="en-US" altLang="zh-CN" dirty="0"/>
              <a:t>Ltd.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DFF6B0-8EB7-9448-A47D-F68BFB854629}"/>
              </a:ext>
            </a:extLst>
          </p:cNvPr>
          <p:cNvSpPr txBox="1"/>
          <p:nvPr/>
        </p:nvSpPr>
        <p:spPr>
          <a:xfrm>
            <a:off x="6096000" y="4674433"/>
            <a:ext cx="19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Conclusion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93BF18-C83B-F541-A7F3-F001981EE35E}"/>
              </a:ext>
            </a:extLst>
          </p:cNvPr>
          <p:cNvSpPr txBox="1"/>
          <p:nvPr/>
        </p:nvSpPr>
        <p:spPr>
          <a:xfrm>
            <a:off x="6096000" y="5921271"/>
            <a:ext cx="564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choices</a:t>
            </a:r>
            <a:r>
              <a:rPr lang="zh-CN" altLang="en-US" dirty="0"/>
              <a:t> </a:t>
            </a:r>
            <a:r>
              <a:rPr lang="en-US" altLang="zh-CN" dirty="0"/>
              <a:t>(Granted</a:t>
            </a:r>
            <a:r>
              <a:rPr lang="zh-CN" altLang="en-US" dirty="0"/>
              <a:t> </a:t>
            </a:r>
            <a:r>
              <a:rPr lang="en-US" altLang="zh-CN" dirty="0"/>
              <a:t>patents</a:t>
            </a:r>
            <a:r>
              <a:rPr lang="zh-CN" altLang="en-US" dirty="0"/>
              <a:t> </a:t>
            </a:r>
            <a:r>
              <a:rPr lang="en-US" altLang="zh-CN" dirty="0"/>
              <a:t>50~100)</a:t>
            </a:r>
            <a:r>
              <a:rPr lang="zh-CN" altLang="en-US" dirty="0"/>
              <a:t> </a:t>
            </a:r>
            <a:r>
              <a:rPr lang="en-US" altLang="zh-CN" dirty="0"/>
              <a:t>:Toyota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665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1249</Words>
  <Application>Microsoft Macintosh PowerPoint</Application>
  <PresentationFormat>Widescreen</PresentationFormat>
  <Paragraphs>275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Source Sans Pro</vt:lpstr>
      <vt:lpstr>Office Theme</vt:lpstr>
      <vt:lpstr>以下四页为报告要求</vt:lpstr>
      <vt:lpstr>PowerPoint Presentation</vt:lpstr>
      <vt:lpstr>PowerPoint Presentation</vt:lpstr>
      <vt:lpstr>PowerPoint Presentation</vt:lpstr>
      <vt:lpstr>PowerPoint Presentation</vt:lpstr>
      <vt:lpstr>Prepreparation for final Pre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PVIX定义</vt:lpstr>
      <vt:lpstr>专利地图</vt:lpstr>
      <vt:lpstr>PowerPoint Presentation</vt:lpstr>
      <vt:lpstr>PowerPoint Presentation</vt:lpstr>
      <vt:lpstr>结束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Zou Miaomiao</dc:creator>
  <cp:lastModifiedBy>Teng, Dequn</cp:lastModifiedBy>
  <cp:revision>11</cp:revision>
  <dcterms:created xsi:type="dcterms:W3CDTF">2022-02-13T10:38:01Z</dcterms:created>
  <dcterms:modified xsi:type="dcterms:W3CDTF">2022-03-01T19:39:14Z</dcterms:modified>
</cp:coreProperties>
</file>